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51" r:id="rId1"/>
  </p:sldMasterIdLst>
  <p:notesMasterIdLst>
    <p:notesMasterId r:id="rId31"/>
  </p:notesMasterIdLst>
  <p:handoutMasterIdLst>
    <p:handoutMasterId r:id="rId32"/>
  </p:handoutMasterIdLst>
  <p:sldIdLst>
    <p:sldId id="392" r:id="rId2"/>
    <p:sldId id="406" r:id="rId3"/>
    <p:sldId id="432" r:id="rId4"/>
    <p:sldId id="433" r:id="rId5"/>
    <p:sldId id="434" r:id="rId6"/>
    <p:sldId id="435" r:id="rId7"/>
    <p:sldId id="436" r:id="rId8"/>
    <p:sldId id="437" r:id="rId9"/>
    <p:sldId id="438" r:id="rId10"/>
    <p:sldId id="439" r:id="rId11"/>
    <p:sldId id="440" r:id="rId12"/>
    <p:sldId id="441" r:id="rId13"/>
    <p:sldId id="442" r:id="rId14"/>
    <p:sldId id="443" r:id="rId15"/>
    <p:sldId id="444" r:id="rId16"/>
    <p:sldId id="446" r:id="rId17"/>
    <p:sldId id="445" r:id="rId18"/>
    <p:sldId id="447" r:id="rId19"/>
    <p:sldId id="460" r:id="rId20"/>
    <p:sldId id="449" r:id="rId21"/>
    <p:sldId id="448" r:id="rId22"/>
    <p:sldId id="450" r:id="rId23"/>
    <p:sldId id="451" r:id="rId24"/>
    <p:sldId id="453" r:id="rId25"/>
    <p:sldId id="459" r:id="rId26"/>
    <p:sldId id="454" r:id="rId27"/>
    <p:sldId id="455" r:id="rId28"/>
    <p:sldId id="456" r:id="rId29"/>
    <p:sldId id="458" r:id="rId30"/>
  </p:sldIdLst>
  <p:sldSz cx="9144000" cy="6858000" type="screen4x3"/>
  <p:notesSz cx="7099300" cy="10234613"/>
  <p:custDataLst>
    <p:tags r:id="rId33"/>
  </p:custDataLst>
  <p:defaultTextStyle>
    <a:defPPr>
      <a:defRPr lang="ja-JP"/>
    </a:defPPr>
    <a:lvl1pPr algn="l" rtl="0" eaLnBrk="0" fontAlgn="base" hangingPunct="0">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eaLnBrk="0" fontAlgn="base" hangingPunct="0">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eaLnBrk="0" fontAlgn="base" hangingPunct="0">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eaLnBrk="0" fontAlgn="base" hangingPunct="0">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eaLnBrk="0" fontAlgn="base" hangingPunct="0">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00"/>
    <a:srgbClr val="FF9900"/>
    <a:srgbClr val="0000FF"/>
    <a:srgbClr val="007033"/>
    <a:srgbClr val="008A3E"/>
    <a:srgbClr val="609ED6"/>
    <a:srgbClr val="99CCFF"/>
    <a:srgbClr val="66CCFF"/>
    <a:srgbClr val="003399"/>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853" autoAdjust="0"/>
    <p:restoredTop sz="99643" autoAdjust="0"/>
  </p:normalViewPr>
  <p:slideViewPr>
    <p:cSldViewPr snapToGrid="0">
      <p:cViewPr varScale="1">
        <p:scale>
          <a:sx n="81" d="100"/>
          <a:sy n="81" d="100"/>
        </p:scale>
        <p:origin x="1216" y="6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56" y="-78"/>
      </p:cViewPr>
      <p:guideLst>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bwMode="auto">
          <a:xfrm>
            <a:off x="0"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t" anchorCtr="0" compatLnSpc="1">
            <a:prstTxWarp prst="textNoShape">
              <a:avLst/>
            </a:prstTxWarp>
          </a:bodyPr>
          <a:lstStyle>
            <a:lvl1pPr defTabSz="946150" eaLnBrk="1" hangingPunct="1">
              <a:defRPr sz="1200">
                <a:latin typeface="Calibri" pitchFamily="34" charset="0"/>
              </a:defRPr>
            </a:lvl1pPr>
          </a:lstStyle>
          <a:p>
            <a:pPr>
              <a:defRPr/>
            </a:pPr>
            <a:endParaRPr lang="en-US" altLang="ja-JP"/>
          </a:p>
        </p:txBody>
      </p:sp>
      <p:sp>
        <p:nvSpPr>
          <p:cNvPr id="3" name="日付プレースホルダー 2"/>
          <p:cNvSpPr>
            <a:spLocks noGrp="1"/>
          </p:cNvSpPr>
          <p:nvPr>
            <p:ph type="dt" sz="quarter" idx="1"/>
          </p:nvPr>
        </p:nvSpPr>
        <p:spPr bwMode="auto">
          <a:xfrm>
            <a:off x="4021138"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t" anchorCtr="0" compatLnSpc="1">
            <a:prstTxWarp prst="textNoShape">
              <a:avLst/>
            </a:prstTxWarp>
          </a:bodyPr>
          <a:lstStyle>
            <a:lvl1pPr algn="r" defTabSz="946150" eaLnBrk="1" hangingPunct="1">
              <a:defRPr sz="1200">
                <a:latin typeface="Calibri" pitchFamily="34" charset="0"/>
              </a:defRPr>
            </a:lvl1pPr>
          </a:lstStyle>
          <a:p>
            <a:pPr>
              <a:defRPr/>
            </a:pPr>
            <a:fld id="{21EEA4EC-110F-4EBE-8324-45D9533D5526}" type="datetimeFigureOut">
              <a:rPr lang="ja-JP" altLang="en-US"/>
              <a:pPr>
                <a:defRPr/>
              </a:pPr>
              <a:t>2021/3/26</a:t>
            </a:fld>
            <a:endParaRPr lang="en-US" altLang="ja-JP"/>
          </a:p>
        </p:txBody>
      </p:sp>
      <p:sp>
        <p:nvSpPr>
          <p:cNvPr id="4" name="フッター プレースホルダー 3"/>
          <p:cNvSpPr>
            <a:spLocks noGrp="1"/>
          </p:cNvSpPr>
          <p:nvPr>
            <p:ph type="ftr" sz="quarter" idx="2"/>
          </p:nvPr>
        </p:nvSpPr>
        <p:spPr bwMode="auto">
          <a:xfrm>
            <a:off x="0"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b" anchorCtr="0" compatLnSpc="1">
            <a:prstTxWarp prst="textNoShape">
              <a:avLst/>
            </a:prstTxWarp>
          </a:bodyPr>
          <a:lstStyle>
            <a:lvl1pPr defTabSz="946150" eaLnBrk="1" hangingPunct="1">
              <a:defRPr sz="1200">
                <a:latin typeface="Calibri" pitchFamily="34" charset="0"/>
              </a:defRPr>
            </a:lvl1pPr>
          </a:lstStyle>
          <a:p>
            <a:pPr>
              <a:defRPr/>
            </a:pPr>
            <a:endParaRPr lang="en-US" altLang="ja-JP"/>
          </a:p>
        </p:txBody>
      </p:sp>
      <p:sp>
        <p:nvSpPr>
          <p:cNvPr id="5" name="スライド番号プレースホルダー 4"/>
          <p:cNvSpPr>
            <a:spLocks noGrp="1"/>
          </p:cNvSpPr>
          <p:nvPr>
            <p:ph type="sldNum" sz="quarter" idx="3"/>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b" anchorCtr="0" compatLnSpc="1">
            <a:prstTxWarp prst="textNoShape">
              <a:avLst/>
            </a:prstTxWarp>
          </a:bodyPr>
          <a:lstStyle>
            <a:lvl1pPr algn="r" defTabSz="946150" eaLnBrk="1" hangingPunct="1">
              <a:defRPr sz="1200">
                <a:latin typeface="Calibri" pitchFamily="34" charset="0"/>
              </a:defRPr>
            </a:lvl1pPr>
          </a:lstStyle>
          <a:p>
            <a:pPr>
              <a:defRPr/>
            </a:pPr>
            <a:fld id="{C68A9FDE-10FD-45DA-A1F0-F8F5C3264679}" type="slidenum">
              <a:rPr lang="ja-JP" altLang="en-US"/>
              <a:pPr>
                <a:defRPr/>
              </a:pPr>
              <a:t>‹#›</a:t>
            </a:fld>
            <a:endParaRPr lang="en-US" altLang="ja-JP"/>
          </a:p>
        </p:txBody>
      </p:sp>
    </p:spTree>
    <p:extLst>
      <p:ext uri="{BB962C8B-B14F-4D97-AF65-F5344CB8AC3E}">
        <p14:creationId xmlns:p14="http://schemas.microsoft.com/office/powerpoint/2010/main" val="1135612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bwMode="auto">
          <a:xfrm>
            <a:off x="0"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t" anchorCtr="0" compatLnSpc="1">
            <a:prstTxWarp prst="textNoShape">
              <a:avLst/>
            </a:prstTxWarp>
          </a:bodyPr>
          <a:lstStyle>
            <a:lvl1pPr defTabSz="946150" eaLnBrk="1" hangingPunct="1">
              <a:defRPr sz="1200">
                <a:latin typeface="Calibri" pitchFamily="34" charset="0"/>
              </a:defRPr>
            </a:lvl1pPr>
          </a:lstStyle>
          <a:p>
            <a:pPr>
              <a:defRPr/>
            </a:pPr>
            <a:endParaRPr lang="en-US" altLang="ja-JP"/>
          </a:p>
        </p:txBody>
      </p:sp>
      <p:sp>
        <p:nvSpPr>
          <p:cNvPr id="3" name="日付プレースホルダー 2"/>
          <p:cNvSpPr>
            <a:spLocks noGrp="1"/>
          </p:cNvSpPr>
          <p:nvPr>
            <p:ph type="dt" idx="1"/>
          </p:nvPr>
        </p:nvSpPr>
        <p:spPr bwMode="auto">
          <a:xfrm>
            <a:off x="4021138"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t" anchorCtr="0" compatLnSpc="1">
            <a:prstTxWarp prst="textNoShape">
              <a:avLst/>
            </a:prstTxWarp>
          </a:bodyPr>
          <a:lstStyle>
            <a:lvl1pPr algn="r" defTabSz="946150" eaLnBrk="1" hangingPunct="1">
              <a:defRPr sz="1200">
                <a:latin typeface="Calibri" pitchFamily="34" charset="0"/>
              </a:defRPr>
            </a:lvl1pPr>
          </a:lstStyle>
          <a:p>
            <a:pPr>
              <a:defRPr/>
            </a:pPr>
            <a:fld id="{905D0ECA-68A4-4E95-906C-2D1519606506}" type="datetimeFigureOut">
              <a:rPr lang="ja-JP" altLang="en-US"/>
              <a:pPr>
                <a:defRPr/>
              </a:pPr>
              <a:t>2021/3/26</a:t>
            </a:fld>
            <a:endParaRPr lang="en-US" altLang="ja-JP"/>
          </a:p>
        </p:txBody>
      </p:sp>
      <p:sp>
        <p:nvSpPr>
          <p:cNvPr id="4" name="スライド イメージ プレースホルダー 3"/>
          <p:cNvSpPr>
            <a:spLocks noGrp="1" noRot="1" noChangeAspect="1"/>
          </p:cNvSpPr>
          <p:nvPr>
            <p:ph type="sldImg" idx="2"/>
          </p:nvPr>
        </p:nvSpPr>
        <p:spPr>
          <a:xfrm>
            <a:off x="990600" y="768350"/>
            <a:ext cx="5118100" cy="3836988"/>
          </a:xfrm>
          <a:prstGeom prst="rect">
            <a:avLst/>
          </a:prstGeom>
          <a:noFill/>
          <a:ln w="12700">
            <a:solidFill>
              <a:prstClr val="black"/>
            </a:solidFill>
          </a:ln>
        </p:spPr>
        <p:txBody>
          <a:bodyPr vert="horz" lIns="91440" tIns="45720" rIns="91440" bIns="45720" rtlCol="0" anchor="ctr"/>
          <a:lstStyle/>
          <a:p>
            <a:pPr lvl="0"/>
            <a:endParaRPr lang="ja-JP" altLang="en-US" noProof="0" dirty="0"/>
          </a:p>
        </p:txBody>
      </p:sp>
      <p:sp>
        <p:nvSpPr>
          <p:cNvPr id="5" name="ノート プレースホルダー 4"/>
          <p:cNvSpPr>
            <a:spLocks noGrp="1"/>
          </p:cNvSpPr>
          <p:nvPr>
            <p:ph type="body" sz="quarter" idx="3"/>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t" anchorCtr="0" compatLnSpc="1">
            <a:prstTxWarp prst="textNoShape">
              <a:avLst/>
            </a:prstTxWarp>
          </a:bodyPr>
          <a:lstStyle/>
          <a:p>
            <a:pPr lvl="0"/>
            <a:r>
              <a:rPr lang="ja-JP" altLang="en-US" noProof="0" smtClean="0"/>
              <a:t>マスター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p>
        </p:txBody>
      </p:sp>
      <p:sp>
        <p:nvSpPr>
          <p:cNvPr id="6" name="フッター プレースホルダー 5"/>
          <p:cNvSpPr>
            <a:spLocks noGrp="1"/>
          </p:cNvSpPr>
          <p:nvPr>
            <p:ph type="ftr" sz="quarter" idx="4"/>
          </p:nvPr>
        </p:nvSpPr>
        <p:spPr bwMode="auto">
          <a:xfrm>
            <a:off x="0"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b" anchorCtr="0" compatLnSpc="1">
            <a:prstTxWarp prst="textNoShape">
              <a:avLst/>
            </a:prstTxWarp>
          </a:bodyPr>
          <a:lstStyle>
            <a:lvl1pPr defTabSz="946150" eaLnBrk="1" hangingPunct="1">
              <a:defRPr sz="1200">
                <a:latin typeface="Calibri" pitchFamily="34" charset="0"/>
              </a:defRPr>
            </a:lvl1pPr>
          </a:lstStyle>
          <a:p>
            <a:pPr>
              <a:defRPr/>
            </a:pPr>
            <a:endParaRPr lang="en-US" altLang="ja-JP"/>
          </a:p>
        </p:txBody>
      </p:sp>
      <p:sp>
        <p:nvSpPr>
          <p:cNvPr id="7" name="スライド番号プレースホルダー 6"/>
          <p:cNvSpPr>
            <a:spLocks noGrp="1"/>
          </p:cNvSpPr>
          <p:nvPr>
            <p:ph type="sldNum" sz="quarter" idx="5"/>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b" anchorCtr="0" compatLnSpc="1">
            <a:prstTxWarp prst="textNoShape">
              <a:avLst/>
            </a:prstTxWarp>
          </a:bodyPr>
          <a:lstStyle>
            <a:lvl1pPr algn="r" defTabSz="946150" eaLnBrk="1" hangingPunct="1">
              <a:defRPr sz="1200">
                <a:latin typeface="Calibri" pitchFamily="34" charset="0"/>
              </a:defRPr>
            </a:lvl1pPr>
          </a:lstStyle>
          <a:p>
            <a:pPr>
              <a:defRPr/>
            </a:pPr>
            <a:fld id="{E411F456-129C-4679-AE79-8CAE1F5EB502}" type="slidenum">
              <a:rPr lang="ja-JP" altLang="en-US"/>
              <a:pPr>
                <a:defRPr/>
              </a:pPr>
              <a:t>‹#›</a:t>
            </a:fld>
            <a:endParaRPr lang="en-US" altLang="ja-JP"/>
          </a:p>
        </p:txBody>
      </p:sp>
    </p:spTree>
    <p:extLst>
      <p:ext uri="{BB962C8B-B14F-4D97-AF65-F5344CB8AC3E}">
        <p14:creationId xmlns:p14="http://schemas.microsoft.com/office/powerpoint/2010/main" val="36775072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ノート プレースホルダー 2"/>
          <p:cNvSpPr>
            <a:spLocks noGrp="1"/>
          </p:cNvSpPr>
          <p:nvPr>
            <p:ph type="body" idx="1"/>
          </p:nvPr>
        </p:nvSpPr>
        <p:spPr>
          <a:noFill/>
        </p:spPr>
        <p:txBody>
          <a:bodyPr/>
          <a:lstStyle/>
          <a:p>
            <a:pPr>
              <a:spcBef>
                <a:spcPct val="0"/>
              </a:spcBef>
            </a:pPr>
            <a:endParaRPr lang="ja-JP" altLang="en-US" sz="1800" smtClean="0"/>
          </a:p>
        </p:txBody>
      </p:sp>
      <p:sp>
        <p:nvSpPr>
          <p:cNvPr id="13316"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91354DFD-A574-4020-9875-E8EE80E50137}" type="slidenum">
              <a:rPr lang="ja-JP" altLang="en-US"/>
              <a:pPr algn="r" eaLnBrk="1" hangingPunct="1">
                <a:spcBef>
                  <a:spcPct val="0"/>
                </a:spcBef>
              </a:pPr>
              <a:t>0</a:t>
            </a:fld>
            <a:endParaRPr lang="en-US" altLang="ja-JP"/>
          </a:p>
        </p:txBody>
      </p:sp>
    </p:spTree>
    <p:extLst>
      <p:ext uri="{BB962C8B-B14F-4D97-AF65-F5344CB8AC3E}">
        <p14:creationId xmlns:p14="http://schemas.microsoft.com/office/powerpoint/2010/main" val="2179519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9</a:t>
            </a:fld>
            <a:endParaRPr lang="en-US" altLang="ja-JP"/>
          </a:p>
        </p:txBody>
      </p:sp>
    </p:spTree>
    <p:extLst>
      <p:ext uri="{BB962C8B-B14F-4D97-AF65-F5344CB8AC3E}">
        <p14:creationId xmlns:p14="http://schemas.microsoft.com/office/powerpoint/2010/main" val="3682939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10</a:t>
            </a:fld>
            <a:endParaRPr lang="en-US" altLang="ja-JP"/>
          </a:p>
        </p:txBody>
      </p:sp>
    </p:spTree>
    <p:extLst>
      <p:ext uri="{BB962C8B-B14F-4D97-AF65-F5344CB8AC3E}">
        <p14:creationId xmlns:p14="http://schemas.microsoft.com/office/powerpoint/2010/main" val="3122184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11</a:t>
            </a:fld>
            <a:endParaRPr lang="en-US" altLang="ja-JP"/>
          </a:p>
        </p:txBody>
      </p:sp>
    </p:spTree>
    <p:extLst>
      <p:ext uri="{BB962C8B-B14F-4D97-AF65-F5344CB8AC3E}">
        <p14:creationId xmlns:p14="http://schemas.microsoft.com/office/powerpoint/2010/main" val="1913673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12</a:t>
            </a:fld>
            <a:endParaRPr lang="en-US" altLang="ja-JP"/>
          </a:p>
        </p:txBody>
      </p:sp>
    </p:spTree>
    <p:extLst>
      <p:ext uri="{BB962C8B-B14F-4D97-AF65-F5344CB8AC3E}">
        <p14:creationId xmlns:p14="http://schemas.microsoft.com/office/powerpoint/2010/main" val="1434501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13</a:t>
            </a:fld>
            <a:endParaRPr lang="en-US" altLang="ja-JP"/>
          </a:p>
        </p:txBody>
      </p:sp>
    </p:spTree>
    <p:extLst>
      <p:ext uri="{BB962C8B-B14F-4D97-AF65-F5344CB8AC3E}">
        <p14:creationId xmlns:p14="http://schemas.microsoft.com/office/powerpoint/2010/main" val="338821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14</a:t>
            </a:fld>
            <a:endParaRPr lang="en-US" altLang="ja-JP"/>
          </a:p>
        </p:txBody>
      </p:sp>
    </p:spTree>
    <p:extLst>
      <p:ext uri="{BB962C8B-B14F-4D97-AF65-F5344CB8AC3E}">
        <p14:creationId xmlns:p14="http://schemas.microsoft.com/office/powerpoint/2010/main" val="3753666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15</a:t>
            </a:fld>
            <a:endParaRPr lang="en-US" altLang="ja-JP"/>
          </a:p>
        </p:txBody>
      </p:sp>
    </p:spTree>
    <p:extLst>
      <p:ext uri="{BB962C8B-B14F-4D97-AF65-F5344CB8AC3E}">
        <p14:creationId xmlns:p14="http://schemas.microsoft.com/office/powerpoint/2010/main" val="1744120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16</a:t>
            </a:fld>
            <a:endParaRPr lang="en-US" altLang="ja-JP"/>
          </a:p>
        </p:txBody>
      </p:sp>
    </p:spTree>
    <p:extLst>
      <p:ext uri="{BB962C8B-B14F-4D97-AF65-F5344CB8AC3E}">
        <p14:creationId xmlns:p14="http://schemas.microsoft.com/office/powerpoint/2010/main" val="1773787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17</a:t>
            </a:fld>
            <a:endParaRPr lang="en-US" altLang="ja-JP"/>
          </a:p>
        </p:txBody>
      </p:sp>
    </p:spTree>
    <p:extLst>
      <p:ext uri="{BB962C8B-B14F-4D97-AF65-F5344CB8AC3E}">
        <p14:creationId xmlns:p14="http://schemas.microsoft.com/office/powerpoint/2010/main" val="2780651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18</a:t>
            </a:fld>
            <a:endParaRPr lang="en-US" altLang="ja-JP"/>
          </a:p>
        </p:txBody>
      </p:sp>
    </p:spTree>
    <p:extLst>
      <p:ext uri="{BB962C8B-B14F-4D97-AF65-F5344CB8AC3E}">
        <p14:creationId xmlns:p14="http://schemas.microsoft.com/office/powerpoint/2010/main" val="3892714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a:t>
            </a:fld>
            <a:endParaRPr lang="en-US" altLang="ja-JP"/>
          </a:p>
        </p:txBody>
      </p:sp>
    </p:spTree>
    <p:extLst>
      <p:ext uri="{BB962C8B-B14F-4D97-AF65-F5344CB8AC3E}">
        <p14:creationId xmlns:p14="http://schemas.microsoft.com/office/powerpoint/2010/main" val="1884964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19</a:t>
            </a:fld>
            <a:endParaRPr lang="en-US" altLang="ja-JP"/>
          </a:p>
        </p:txBody>
      </p:sp>
    </p:spTree>
    <p:extLst>
      <p:ext uri="{BB962C8B-B14F-4D97-AF65-F5344CB8AC3E}">
        <p14:creationId xmlns:p14="http://schemas.microsoft.com/office/powerpoint/2010/main" val="3487467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20</a:t>
            </a:fld>
            <a:endParaRPr lang="en-US" altLang="ja-JP"/>
          </a:p>
        </p:txBody>
      </p:sp>
    </p:spTree>
    <p:extLst>
      <p:ext uri="{BB962C8B-B14F-4D97-AF65-F5344CB8AC3E}">
        <p14:creationId xmlns:p14="http://schemas.microsoft.com/office/powerpoint/2010/main" val="2994057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21</a:t>
            </a:fld>
            <a:endParaRPr lang="en-US" altLang="ja-JP"/>
          </a:p>
        </p:txBody>
      </p:sp>
    </p:spTree>
    <p:extLst>
      <p:ext uri="{BB962C8B-B14F-4D97-AF65-F5344CB8AC3E}">
        <p14:creationId xmlns:p14="http://schemas.microsoft.com/office/powerpoint/2010/main" val="1252915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22</a:t>
            </a:fld>
            <a:endParaRPr lang="en-US" altLang="ja-JP"/>
          </a:p>
        </p:txBody>
      </p:sp>
    </p:spTree>
    <p:extLst>
      <p:ext uri="{BB962C8B-B14F-4D97-AF65-F5344CB8AC3E}">
        <p14:creationId xmlns:p14="http://schemas.microsoft.com/office/powerpoint/2010/main" val="2599699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23</a:t>
            </a:fld>
            <a:endParaRPr lang="en-US" altLang="ja-JP"/>
          </a:p>
        </p:txBody>
      </p:sp>
    </p:spTree>
    <p:extLst>
      <p:ext uri="{BB962C8B-B14F-4D97-AF65-F5344CB8AC3E}">
        <p14:creationId xmlns:p14="http://schemas.microsoft.com/office/powerpoint/2010/main" val="2508651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24</a:t>
            </a:fld>
            <a:endParaRPr lang="en-US" altLang="ja-JP"/>
          </a:p>
        </p:txBody>
      </p:sp>
    </p:spTree>
    <p:extLst>
      <p:ext uri="{BB962C8B-B14F-4D97-AF65-F5344CB8AC3E}">
        <p14:creationId xmlns:p14="http://schemas.microsoft.com/office/powerpoint/2010/main" val="3000066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25</a:t>
            </a:fld>
            <a:endParaRPr lang="en-US" altLang="ja-JP"/>
          </a:p>
        </p:txBody>
      </p:sp>
    </p:spTree>
    <p:extLst>
      <p:ext uri="{BB962C8B-B14F-4D97-AF65-F5344CB8AC3E}">
        <p14:creationId xmlns:p14="http://schemas.microsoft.com/office/powerpoint/2010/main" val="1480135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26</a:t>
            </a:fld>
            <a:endParaRPr lang="en-US" altLang="ja-JP"/>
          </a:p>
        </p:txBody>
      </p:sp>
    </p:spTree>
    <p:extLst>
      <p:ext uri="{BB962C8B-B14F-4D97-AF65-F5344CB8AC3E}">
        <p14:creationId xmlns:p14="http://schemas.microsoft.com/office/powerpoint/2010/main" val="1398045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27</a:t>
            </a:fld>
            <a:endParaRPr lang="en-US" altLang="ja-JP"/>
          </a:p>
        </p:txBody>
      </p:sp>
    </p:spTree>
    <p:extLst>
      <p:ext uri="{BB962C8B-B14F-4D97-AF65-F5344CB8AC3E}">
        <p14:creationId xmlns:p14="http://schemas.microsoft.com/office/powerpoint/2010/main" val="2785763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28</a:t>
            </a:fld>
            <a:endParaRPr lang="en-US" altLang="ja-JP"/>
          </a:p>
        </p:txBody>
      </p:sp>
    </p:spTree>
    <p:extLst>
      <p:ext uri="{BB962C8B-B14F-4D97-AF65-F5344CB8AC3E}">
        <p14:creationId xmlns:p14="http://schemas.microsoft.com/office/powerpoint/2010/main" val="3414836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a:t>
            </a:fld>
            <a:endParaRPr lang="en-US" altLang="ja-JP"/>
          </a:p>
        </p:txBody>
      </p:sp>
    </p:spTree>
    <p:extLst>
      <p:ext uri="{BB962C8B-B14F-4D97-AF65-F5344CB8AC3E}">
        <p14:creationId xmlns:p14="http://schemas.microsoft.com/office/powerpoint/2010/main" val="310566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3</a:t>
            </a:fld>
            <a:endParaRPr lang="en-US" altLang="ja-JP"/>
          </a:p>
        </p:txBody>
      </p:sp>
    </p:spTree>
    <p:extLst>
      <p:ext uri="{BB962C8B-B14F-4D97-AF65-F5344CB8AC3E}">
        <p14:creationId xmlns:p14="http://schemas.microsoft.com/office/powerpoint/2010/main" val="239554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4</a:t>
            </a:fld>
            <a:endParaRPr lang="en-US" altLang="ja-JP"/>
          </a:p>
        </p:txBody>
      </p:sp>
    </p:spTree>
    <p:extLst>
      <p:ext uri="{BB962C8B-B14F-4D97-AF65-F5344CB8AC3E}">
        <p14:creationId xmlns:p14="http://schemas.microsoft.com/office/powerpoint/2010/main" val="1130507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5</a:t>
            </a:fld>
            <a:endParaRPr lang="en-US" altLang="ja-JP"/>
          </a:p>
        </p:txBody>
      </p:sp>
    </p:spTree>
    <p:extLst>
      <p:ext uri="{BB962C8B-B14F-4D97-AF65-F5344CB8AC3E}">
        <p14:creationId xmlns:p14="http://schemas.microsoft.com/office/powerpoint/2010/main" val="711093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6</a:t>
            </a:fld>
            <a:endParaRPr lang="en-US" altLang="ja-JP"/>
          </a:p>
        </p:txBody>
      </p:sp>
    </p:spTree>
    <p:extLst>
      <p:ext uri="{BB962C8B-B14F-4D97-AF65-F5344CB8AC3E}">
        <p14:creationId xmlns:p14="http://schemas.microsoft.com/office/powerpoint/2010/main" val="2506911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7</a:t>
            </a:fld>
            <a:endParaRPr lang="en-US" altLang="ja-JP"/>
          </a:p>
        </p:txBody>
      </p:sp>
    </p:spTree>
    <p:extLst>
      <p:ext uri="{BB962C8B-B14F-4D97-AF65-F5344CB8AC3E}">
        <p14:creationId xmlns:p14="http://schemas.microsoft.com/office/powerpoint/2010/main" val="1878324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8</a:t>
            </a:fld>
            <a:endParaRPr lang="en-US" altLang="ja-JP"/>
          </a:p>
        </p:txBody>
      </p:sp>
    </p:spTree>
    <p:extLst>
      <p:ext uri="{BB962C8B-B14F-4D97-AF65-F5344CB8AC3E}">
        <p14:creationId xmlns:p14="http://schemas.microsoft.com/office/powerpoint/2010/main" val="1149134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4" name="角丸四角形 3"/>
          <p:cNvSpPr/>
          <p:nvPr/>
        </p:nvSpPr>
        <p:spPr>
          <a:xfrm>
            <a:off x="251520" y="863001"/>
            <a:ext cx="8712968" cy="45719"/>
          </a:xfrm>
          <a:prstGeom prst="roundRect">
            <a:avLst/>
          </a:prstGeom>
          <a:ln/>
        </p:spPr>
        <p:style>
          <a:lnRef idx="0">
            <a:schemeClr val="accent1"/>
          </a:lnRef>
          <a:fillRef idx="3">
            <a:schemeClr val="accent1"/>
          </a:fillRef>
          <a:effectRef idx="3">
            <a:schemeClr val="accent1"/>
          </a:effectRef>
          <a:fontRef idx="minor">
            <a:schemeClr val="lt1"/>
          </a:fontRef>
        </p:style>
        <p:txBody>
          <a:bodyPr anchor="ctr"/>
          <a:lstStyle/>
          <a:p>
            <a:pPr algn="ctr" eaLnBrk="1" fontAlgn="auto" hangingPunct="1">
              <a:spcBef>
                <a:spcPts val="0"/>
              </a:spcBef>
              <a:spcAft>
                <a:spcPts val="0"/>
              </a:spcAft>
              <a:defRPr/>
            </a:pPr>
            <a:endParaRPr lang="ja-JP" altLang="en-US" dirty="0"/>
          </a:p>
        </p:txBody>
      </p:sp>
      <p:sp>
        <p:nvSpPr>
          <p:cNvPr id="6" name="テキスト ボックス 9"/>
          <p:cNvSpPr txBox="1">
            <a:spLocks noChangeArrowheads="1"/>
          </p:cNvSpPr>
          <p:nvPr/>
        </p:nvSpPr>
        <p:spPr bwMode="auto">
          <a:xfrm>
            <a:off x="-36000" y="-46800"/>
            <a:ext cx="3240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defRPr/>
            </a:pPr>
            <a:r>
              <a:rPr lang="en-US" altLang="ja-JP" sz="1400" b="1" dirty="0" smtClean="0">
                <a:solidFill>
                  <a:srgbClr val="C00000"/>
                </a:solidFill>
              </a:rPr>
              <a:t>EFW MAKE IT EASY</a:t>
            </a:r>
            <a:endParaRPr lang="ja-JP" altLang="en-US" sz="1400" b="1" dirty="0" smtClean="0">
              <a:solidFill>
                <a:srgbClr val="C00000"/>
              </a:solidFill>
            </a:endParaRP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89288" y="6519863"/>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p:cNvSpPr>
            <a:spLocks noGrp="1"/>
          </p:cNvSpPr>
          <p:nvPr>
            <p:ph type="title"/>
          </p:nvPr>
        </p:nvSpPr>
        <p:spPr>
          <a:xfrm>
            <a:off x="457200" y="274638"/>
            <a:ext cx="8229600" cy="562074"/>
          </a:xfrm>
        </p:spPr>
        <p:txBody>
          <a:bodyPr anchor="t">
            <a:normAutofit/>
          </a:bodyPr>
          <a:lstStyle>
            <a:lvl1pPr algn="l">
              <a:defRPr sz="2800">
                <a:solidFill>
                  <a:schemeClr val="tx2"/>
                </a:solidFill>
                <a:latin typeface="MS UI Gothic" pitchFamily="50" charset="-128"/>
                <a:ea typeface="MS UI Gothic" pitchFamily="50" charset="-128"/>
              </a:defRPr>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57200" y="991269"/>
            <a:ext cx="8229600" cy="5246043"/>
          </a:xfrm>
        </p:spPr>
        <p:txBody>
          <a:bodyPr>
            <a:normAutofit/>
          </a:bodyPr>
          <a:lstStyle>
            <a:lvl1pPr>
              <a:defRPr sz="1800">
                <a:latin typeface="MS UI Gothic" pitchFamily="50" charset="-128"/>
                <a:ea typeface="MS UI Gothic" pitchFamily="50" charset="-128"/>
              </a:defRPr>
            </a:lvl1pPr>
            <a:lvl2pPr>
              <a:defRPr sz="1800">
                <a:latin typeface="MS UI Gothic" pitchFamily="50" charset="-128"/>
                <a:ea typeface="MS UI Gothic" pitchFamily="50" charset="-128"/>
              </a:defRPr>
            </a:lvl2pPr>
            <a:lvl3pPr>
              <a:defRPr sz="1800">
                <a:latin typeface="MS UI Gothic" pitchFamily="50" charset="-128"/>
                <a:ea typeface="MS UI Gothic" pitchFamily="50" charset="-128"/>
              </a:defRPr>
            </a:lvl3pPr>
            <a:lvl4pPr>
              <a:defRPr sz="1800">
                <a:latin typeface="MS UI Gothic" pitchFamily="50" charset="-128"/>
                <a:ea typeface="MS UI Gothic" pitchFamily="50" charset="-128"/>
              </a:defRPr>
            </a:lvl4pPr>
            <a:lvl5pPr>
              <a:defRPr sz="1800">
                <a:latin typeface="MS UI Gothic" pitchFamily="50" charset="-128"/>
                <a:ea typeface="MS UI Gothic" pitchFamily="50" charset="-128"/>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8" name="スライド番号プレースホルダー 15"/>
          <p:cNvSpPr>
            <a:spLocks noGrp="1"/>
          </p:cNvSpPr>
          <p:nvPr>
            <p:ph type="sldNum" sz="quarter" idx="10"/>
          </p:nvPr>
        </p:nvSpPr>
        <p:spPr/>
        <p:txBody>
          <a:bodyPr/>
          <a:lstStyle>
            <a:lvl1pPr>
              <a:defRPr/>
            </a:lvl1pPr>
          </a:lstStyle>
          <a:p>
            <a:pPr>
              <a:defRPr/>
            </a:pPr>
            <a:fld id="{E7B2CBF0-9F56-4157-9FC0-529FA0A011B6}" type="slidenum">
              <a:rPr lang="ja-JP" altLang="en-US"/>
              <a:pPr>
                <a:defRPr/>
              </a:pPr>
              <a:t>‹#›</a:t>
            </a:fld>
            <a:endParaRPr lang="ja-JP" altLang="en-US"/>
          </a:p>
        </p:txBody>
      </p:sp>
    </p:spTree>
    <p:extLst>
      <p:ext uri="{BB962C8B-B14F-4D97-AF65-F5344CB8AC3E}">
        <p14:creationId xmlns:p14="http://schemas.microsoft.com/office/powerpoint/2010/main" val="74837584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タイトル プレースホルダー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smtClean="0"/>
              <a:t>マスター タイトルの書式設定</a:t>
            </a:r>
          </a:p>
        </p:txBody>
      </p:sp>
      <p:sp>
        <p:nvSpPr>
          <p:cNvPr id="1027" name="テキスト プレースホルダー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1" name="スライド番号プレースホルダー 1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Arial" charset="0"/>
              </a:defRPr>
            </a:lvl1pPr>
          </a:lstStyle>
          <a:p>
            <a:pPr>
              <a:defRPr/>
            </a:pPr>
            <a:fld id="{E5AA8DC3-14C1-4C98-A520-5519C9F789F6}" type="slidenum">
              <a:rPr lang="ja-JP" altLang="en-US"/>
              <a:pPr>
                <a:defRPr/>
              </a:pPr>
              <a:t>‹#›</a:t>
            </a:fld>
            <a:endParaRPr lang="ja-JP" altLang="en-US"/>
          </a:p>
        </p:txBody>
      </p:sp>
    </p:spTree>
  </p:cSld>
  <p:clrMap bg1="lt1" tx1="dk1" bg2="lt2" tx2="dk2" accent1="accent1" accent2="accent2" accent3="accent3" accent4="accent4" accent5="accent5" accent6="accent6" hlink="hlink" folHlink="folHlink"/>
  <p:sldLayoutIdLst>
    <p:sldLayoutId id="2147483814" r:id="rId1"/>
  </p:sldLayoutIdLst>
  <p:timing>
    <p:tnLst>
      <p:par>
        <p:cTn id="1" dur="indefinite" restart="never" nodeType="tmRoot"/>
      </p:par>
    </p:tnLst>
  </p:timing>
  <p:hf hdr="0" ftr="0" dt="0"/>
  <p:txStyles>
    <p:titleStyle>
      <a:lvl1pPr algn="ctr" rtl="0" eaLnBrk="0" fontAlgn="base" hangingPunct="0">
        <a:spcBef>
          <a:spcPct val="0"/>
        </a:spcBef>
        <a:spcAft>
          <a:spcPct val="0"/>
        </a:spcAft>
        <a:defRPr kumimoji="1" sz="4400" kern="1200">
          <a:solidFill>
            <a:schemeClr val="tx1"/>
          </a:solidFill>
          <a:latin typeface="Arial" charset="0"/>
          <a:ea typeface="+mj-ea"/>
          <a:cs typeface="+mj-cs"/>
        </a:defRPr>
      </a:lvl1pPr>
      <a:lvl2pPr algn="ctr" rtl="0" eaLnBrk="0" fontAlgn="base" hangingPunct="0">
        <a:spcBef>
          <a:spcPct val="0"/>
        </a:spcBef>
        <a:spcAft>
          <a:spcPct val="0"/>
        </a:spcAft>
        <a:defRPr kumimoji="1" sz="4400">
          <a:solidFill>
            <a:schemeClr val="tx1"/>
          </a:solidFill>
          <a:latin typeface="Arial" charset="0"/>
          <a:ea typeface="ＭＳ Ｐゴシック" charset="-128"/>
        </a:defRPr>
      </a:lvl2pPr>
      <a:lvl3pPr algn="ctr" rtl="0" eaLnBrk="0" fontAlgn="base" hangingPunct="0">
        <a:spcBef>
          <a:spcPct val="0"/>
        </a:spcBef>
        <a:spcAft>
          <a:spcPct val="0"/>
        </a:spcAft>
        <a:defRPr kumimoji="1" sz="4400">
          <a:solidFill>
            <a:schemeClr val="tx1"/>
          </a:solidFill>
          <a:latin typeface="Arial" charset="0"/>
          <a:ea typeface="ＭＳ Ｐゴシック" charset="-128"/>
        </a:defRPr>
      </a:lvl3pPr>
      <a:lvl4pPr algn="ctr" rtl="0" eaLnBrk="0" fontAlgn="base" hangingPunct="0">
        <a:spcBef>
          <a:spcPct val="0"/>
        </a:spcBef>
        <a:spcAft>
          <a:spcPct val="0"/>
        </a:spcAft>
        <a:defRPr kumimoji="1" sz="4400">
          <a:solidFill>
            <a:schemeClr val="tx1"/>
          </a:solidFill>
          <a:latin typeface="Arial" charset="0"/>
          <a:ea typeface="ＭＳ Ｐゴシック" charset="-128"/>
        </a:defRPr>
      </a:lvl4pPr>
      <a:lvl5pPr algn="ctr" rtl="0" eaLnBrk="0" fontAlgn="base" hangingPunct="0">
        <a:spcBef>
          <a:spcPct val="0"/>
        </a:spcBef>
        <a:spcAft>
          <a:spcPct val="0"/>
        </a:spcAft>
        <a:defRPr kumimoji="1" sz="4400">
          <a:solidFill>
            <a:schemeClr val="tx1"/>
          </a:solidFill>
          <a:latin typeface="Arial"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Arial" charset="0"/>
          <a:ea typeface="+mn-ea"/>
          <a:cs typeface="+mn-cs"/>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Arial" charset="0"/>
          <a:ea typeface="+mn-ea"/>
          <a:cs typeface="+mn-cs"/>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Arial" charset="0"/>
          <a:ea typeface="+mn-ea"/>
          <a:cs typeface="+mn-cs"/>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Arial" charset="0"/>
          <a:ea typeface="+mn-ea"/>
          <a:cs typeface="+mn-cs"/>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Arial"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txBox="1">
            <a:spLocks/>
          </p:cNvSpPr>
          <p:nvPr/>
        </p:nvSpPr>
        <p:spPr bwMode="auto">
          <a:xfrm>
            <a:off x="698500" y="2422525"/>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Arial" charset="0"/>
                <a:ea typeface="+mj-ea"/>
                <a:cs typeface="+mj-cs"/>
              </a:defRPr>
            </a:lvl1pPr>
            <a:lvl2pPr algn="ctr" rtl="0" eaLnBrk="0" fontAlgn="base" hangingPunct="0">
              <a:spcBef>
                <a:spcPct val="0"/>
              </a:spcBef>
              <a:spcAft>
                <a:spcPct val="0"/>
              </a:spcAft>
              <a:defRPr kumimoji="1" sz="4400">
                <a:solidFill>
                  <a:schemeClr val="tx1"/>
                </a:solidFill>
                <a:latin typeface="Arial" charset="0"/>
                <a:ea typeface="ＭＳ Ｐゴシック" charset="-128"/>
              </a:defRPr>
            </a:lvl2pPr>
            <a:lvl3pPr algn="ctr" rtl="0" eaLnBrk="0" fontAlgn="base" hangingPunct="0">
              <a:spcBef>
                <a:spcPct val="0"/>
              </a:spcBef>
              <a:spcAft>
                <a:spcPct val="0"/>
              </a:spcAft>
              <a:defRPr kumimoji="1" sz="4400">
                <a:solidFill>
                  <a:schemeClr val="tx1"/>
                </a:solidFill>
                <a:latin typeface="Arial" charset="0"/>
                <a:ea typeface="ＭＳ Ｐゴシック" charset="-128"/>
              </a:defRPr>
            </a:lvl3pPr>
            <a:lvl4pPr algn="ctr" rtl="0" eaLnBrk="0" fontAlgn="base" hangingPunct="0">
              <a:spcBef>
                <a:spcPct val="0"/>
              </a:spcBef>
              <a:spcAft>
                <a:spcPct val="0"/>
              </a:spcAft>
              <a:defRPr kumimoji="1" sz="4400">
                <a:solidFill>
                  <a:schemeClr val="tx1"/>
                </a:solidFill>
                <a:latin typeface="Arial" charset="0"/>
                <a:ea typeface="ＭＳ Ｐゴシック" charset="-128"/>
              </a:defRPr>
            </a:lvl4pPr>
            <a:lvl5pPr algn="ctr" rtl="0" eaLnBrk="0" fontAlgn="base" hangingPunct="0">
              <a:spcBef>
                <a:spcPct val="0"/>
              </a:spcBef>
              <a:spcAft>
                <a:spcPct val="0"/>
              </a:spcAft>
              <a:defRPr kumimoji="1" sz="4400">
                <a:solidFill>
                  <a:schemeClr val="tx1"/>
                </a:solidFill>
                <a:latin typeface="Arial"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dirty="0" smtClean="0">
                <a:latin typeface="Meiryo UI" pitchFamily="50" charset="-128"/>
                <a:ea typeface="Meiryo UI" pitchFamily="50" charset="-128"/>
                <a:cs typeface="Meiryo UI" pitchFamily="50" charset="-128"/>
              </a:rPr>
              <a:t>AWS</a:t>
            </a:r>
            <a:r>
              <a:rPr lang="ja-JP" altLang="en-US" sz="3600" dirty="0" smtClean="0">
                <a:latin typeface="Meiryo UI" pitchFamily="50" charset="-128"/>
                <a:ea typeface="Meiryo UI" pitchFamily="50" charset="-128"/>
                <a:cs typeface="Meiryo UI" pitchFamily="50" charset="-128"/>
              </a:rPr>
              <a:t>入門勉強</a:t>
            </a:r>
            <a:r>
              <a:rPr lang="en-US" altLang="ja-JP" sz="3600" dirty="0" smtClean="0">
                <a:latin typeface="Meiryo UI" pitchFamily="50" charset="-128"/>
                <a:ea typeface="Meiryo UI" pitchFamily="50" charset="-128"/>
                <a:cs typeface="Meiryo UI" pitchFamily="50" charset="-128"/>
              </a:rPr>
              <a:t>WEB</a:t>
            </a:r>
            <a:r>
              <a:rPr lang="ja-JP" altLang="en-US" sz="3600" dirty="0" smtClean="0">
                <a:latin typeface="Meiryo UI" pitchFamily="50" charset="-128"/>
                <a:ea typeface="Meiryo UI" pitchFamily="50" charset="-128"/>
                <a:cs typeface="Meiryo UI" pitchFamily="50" charset="-128"/>
              </a:rPr>
              <a:t>編</a:t>
            </a:r>
            <a:endParaRPr lang="en-US" altLang="ja-JP" sz="3600" dirty="0" smtClean="0">
              <a:latin typeface="Meiryo UI" pitchFamily="50" charset="-128"/>
              <a:ea typeface="Meiryo UI" pitchFamily="50" charset="-128"/>
              <a:cs typeface="Meiryo UI" pitchFamily="50" charset="-128"/>
            </a:endParaRPr>
          </a:p>
          <a:p>
            <a:r>
              <a:rPr lang="en-US" altLang="ja-JP" sz="1400" dirty="0" smtClean="0">
                <a:latin typeface="Meiryo UI" pitchFamily="50" charset="-128"/>
                <a:ea typeface="Meiryo UI" pitchFamily="50" charset="-128"/>
                <a:cs typeface="Meiryo UI" pitchFamily="50" charset="-128"/>
              </a:rPr>
              <a:t>V0.2</a:t>
            </a:r>
            <a:endParaRPr lang="en-US" altLang="ja-JP" sz="1400" dirty="0" smtClean="0">
              <a:latin typeface="Meiryo UI" pitchFamily="50" charset="-128"/>
              <a:ea typeface="Meiryo UI" pitchFamily="50" charset="-128"/>
              <a:cs typeface="Meiryo UI" pitchFamily="50" charset="-128"/>
            </a:endParaRPr>
          </a:p>
        </p:txBody>
      </p:sp>
      <p:sp>
        <p:nvSpPr>
          <p:cNvPr id="8" name="タイトル 1"/>
          <p:cNvSpPr txBox="1">
            <a:spLocks/>
          </p:cNvSpPr>
          <p:nvPr/>
        </p:nvSpPr>
        <p:spPr bwMode="auto">
          <a:xfrm>
            <a:off x="0" y="4365625"/>
            <a:ext cx="91440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r>
              <a:rPr lang="ja-JP" altLang="en-US" sz="2400" dirty="0">
                <a:latin typeface="Meiryo UI" panose="020B0604030504040204" pitchFamily="50" charset="-128"/>
                <a:ea typeface="Meiryo UI" panose="020B0604030504040204" pitchFamily="50" charset="-128"/>
                <a:cs typeface="Meiryo UI" panose="020B0604030504040204" pitchFamily="50" charset="-128"/>
              </a:rPr>
              <a:t>エスコ・ジャパン株式会社</a:t>
            </a:r>
            <a:endParaRPr lang="en-US" altLang="ja-JP" sz="24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 typeface="Arial" panose="020B0604020202020204" pitchFamily="34" charset="0"/>
              <a:buNone/>
            </a:pPr>
            <a:r>
              <a:rPr lang="en-US" altLang="ja-JP" sz="2400" dirty="0" smtClean="0">
                <a:latin typeface="Meiryo UI" panose="020B0604030504040204" pitchFamily="50" charset="-128"/>
                <a:ea typeface="Meiryo UI" panose="020B0604030504040204" pitchFamily="50" charset="-128"/>
                <a:cs typeface="Meiryo UI" panose="020B0604030504040204" pitchFamily="50" charset="-128"/>
              </a:rPr>
              <a:t>2021.03.26</a:t>
            </a:r>
            <a:endParaRPr lang="ja-JP" altLang="en-US" sz="2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 name="タイトル 1"/>
          <p:cNvSpPr txBox="1">
            <a:spLocks/>
          </p:cNvSpPr>
          <p:nvPr/>
        </p:nvSpPr>
        <p:spPr bwMode="auto">
          <a:xfrm>
            <a:off x="109057" y="5510048"/>
            <a:ext cx="2642026" cy="123050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Arial" charset="0"/>
                <a:ea typeface="+mj-ea"/>
                <a:cs typeface="+mj-cs"/>
              </a:defRPr>
            </a:lvl1pPr>
            <a:lvl2pPr algn="ctr" rtl="0" eaLnBrk="0" fontAlgn="base" hangingPunct="0">
              <a:spcBef>
                <a:spcPct val="0"/>
              </a:spcBef>
              <a:spcAft>
                <a:spcPct val="0"/>
              </a:spcAft>
              <a:defRPr kumimoji="1" sz="4400">
                <a:solidFill>
                  <a:schemeClr val="tx1"/>
                </a:solidFill>
                <a:latin typeface="Arial" charset="0"/>
                <a:ea typeface="ＭＳ Ｐゴシック" charset="-128"/>
              </a:defRPr>
            </a:lvl2pPr>
            <a:lvl3pPr algn="ctr" rtl="0" eaLnBrk="0" fontAlgn="base" hangingPunct="0">
              <a:spcBef>
                <a:spcPct val="0"/>
              </a:spcBef>
              <a:spcAft>
                <a:spcPct val="0"/>
              </a:spcAft>
              <a:defRPr kumimoji="1" sz="4400">
                <a:solidFill>
                  <a:schemeClr val="tx1"/>
                </a:solidFill>
                <a:latin typeface="Arial" charset="0"/>
                <a:ea typeface="ＭＳ Ｐゴシック" charset="-128"/>
              </a:defRPr>
            </a:lvl3pPr>
            <a:lvl4pPr algn="ctr" rtl="0" eaLnBrk="0" fontAlgn="base" hangingPunct="0">
              <a:spcBef>
                <a:spcPct val="0"/>
              </a:spcBef>
              <a:spcAft>
                <a:spcPct val="0"/>
              </a:spcAft>
              <a:defRPr kumimoji="1" sz="4400">
                <a:solidFill>
                  <a:schemeClr val="tx1"/>
                </a:solidFill>
                <a:latin typeface="Arial" charset="0"/>
                <a:ea typeface="ＭＳ Ｐゴシック" charset="-128"/>
              </a:defRPr>
            </a:lvl4pPr>
            <a:lvl5pPr algn="ctr" rtl="0" eaLnBrk="0" fontAlgn="base" hangingPunct="0">
              <a:spcBef>
                <a:spcPct val="0"/>
              </a:spcBef>
              <a:spcAft>
                <a:spcPct val="0"/>
              </a:spcAft>
              <a:defRPr kumimoji="1" sz="4400">
                <a:solidFill>
                  <a:schemeClr val="tx1"/>
                </a:solidFill>
                <a:latin typeface="Arial"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pPr marL="457200" indent="-457200" algn="l">
              <a:lnSpc>
                <a:spcPct val="150000"/>
              </a:lnSpc>
              <a:buFont typeface="Wingdings" panose="05000000000000000000" pitchFamily="2" charset="2"/>
              <a:buChar char="Ø"/>
            </a:pPr>
            <a:r>
              <a:rPr lang="ja-JP" altLang="en-US" sz="1500" dirty="0">
                <a:latin typeface="Meiryo UI" pitchFamily="50" charset="-128"/>
                <a:ea typeface="Meiryo UI" pitchFamily="50" charset="-128"/>
                <a:cs typeface="Meiryo UI" pitchFamily="50" charset="-128"/>
              </a:rPr>
              <a:t>１、</a:t>
            </a:r>
            <a:r>
              <a:rPr lang="en-US" altLang="ja-JP" sz="1500" dirty="0">
                <a:latin typeface="Meiryo UI" pitchFamily="50" charset="-128"/>
                <a:ea typeface="Meiryo UI" pitchFamily="50" charset="-128"/>
                <a:cs typeface="Meiryo UI" pitchFamily="50" charset="-128"/>
              </a:rPr>
              <a:t>IAM</a:t>
            </a:r>
            <a:r>
              <a:rPr lang="ja-JP" altLang="en-US" sz="1500" dirty="0">
                <a:latin typeface="Meiryo UI" pitchFamily="50" charset="-128"/>
                <a:ea typeface="Meiryo UI" pitchFamily="50" charset="-128"/>
                <a:cs typeface="Meiryo UI" pitchFamily="50" charset="-128"/>
              </a:rPr>
              <a:t>ユーザ作成</a:t>
            </a:r>
          </a:p>
          <a:p>
            <a:pPr marL="457200" indent="-457200" algn="l">
              <a:lnSpc>
                <a:spcPct val="150000"/>
              </a:lnSpc>
              <a:buFont typeface="Wingdings" panose="05000000000000000000" pitchFamily="2" charset="2"/>
              <a:buChar char="Ø"/>
            </a:pPr>
            <a:r>
              <a:rPr lang="ja-JP" altLang="en-US" sz="1500" dirty="0">
                <a:latin typeface="Meiryo UI" pitchFamily="50" charset="-128"/>
                <a:ea typeface="Meiryo UI" pitchFamily="50" charset="-128"/>
                <a:cs typeface="Meiryo UI" pitchFamily="50" charset="-128"/>
              </a:rPr>
              <a:t>２、</a:t>
            </a:r>
            <a:r>
              <a:rPr lang="en-US" altLang="ja-JP" sz="1500" dirty="0">
                <a:latin typeface="Meiryo UI" pitchFamily="50" charset="-128"/>
                <a:ea typeface="Meiryo UI" pitchFamily="50" charset="-128"/>
                <a:cs typeface="Meiryo UI" pitchFamily="50" charset="-128"/>
              </a:rPr>
              <a:t>Tomcat</a:t>
            </a:r>
            <a:r>
              <a:rPr lang="ja-JP" altLang="en-US" sz="1500" dirty="0">
                <a:latin typeface="Meiryo UI" pitchFamily="50" charset="-128"/>
                <a:ea typeface="Meiryo UI" pitchFamily="50" charset="-128"/>
                <a:cs typeface="Meiryo UI" pitchFamily="50" charset="-128"/>
              </a:rPr>
              <a:t>環境構築</a:t>
            </a:r>
          </a:p>
          <a:p>
            <a:pPr marL="457200" indent="-457200" algn="l">
              <a:lnSpc>
                <a:spcPct val="150000"/>
              </a:lnSpc>
              <a:buFont typeface="Wingdings" panose="05000000000000000000" pitchFamily="2" charset="2"/>
              <a:buChar char="Ø"/>
            </a:pPr>
            <a:r>
              <a:rPr lang="ja-JP" altLang="en-US" sz="1500" dirty="0">
                <a:latin typeface="Meiryo UI" pitchFamily="50" charset="-128"/>
                <a:ea typeface="Meiryo UI" pitchFamily="50" charset="-128"/>
                <a:cs typeface="Meiryo UI" pitchFamily="50" charset="-128"/>
              </a:rPr>
              <a:t>３、</a:t>
            </a:r>
            <a:r>
              <a:rPr lang="en-US" altLang="ja-JP" sz="1500" dirty="0">
                <a:latin typeface="Meiryo UI" pitchFamily="50" charset="-128"/>
                <a:ea typeface="Meiryo UI" pitchFamily="50" charset="-128"/>
                <a:cs typeface="Meiryo UI" pitchFamily="50" charset="-128"/>
              </a:rPr>
              <a:t>PostgreSQL</a:t>
            </a:r>
            <a:r>
              <a:rPr lang="ja-JP" altLang="en-US" sz="1500" dirty="0">
                <a:latin typeface="Meiryo UI" pitchFamily="50" charset="-128"/>
                <a:ea typeface="Meiryo UI" pitchFamily="50" charset="-128"/>
                <a:cs typeface="Meiryo UI" pitchFamily="50" charset="-128"/>
              </a:rPr>
              <a:t>構築</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63624"/>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a:t>
            </a:r>
            <a:r>
              <a:rPr lang="ja-JP" altLang="en-US" sz="2800" dirty="0">
                <a:solidFill>
                  <a:schemeClr val="tx2"/>
                </a:solidFill>
                <a:latin typeface="Meiryo UI" pitchFamily="50" charset="-128"/>
                <a:ea typeface="Meiryo UI" pitchFamily="50" charset="-128"/>
                <a:cs typeface="Meiryo UI" pitchFamily="50" charset="-128"/>
              </a:rPr>
              <a:t>９</a:t>
            </a:r>
            <a:r>
              <a:rPr lang="ja-JP" altLang="en-US" sz="2800" dirty="0" smtClean="0">
                <a:solidFill>
                  <a:schemeClr val="tx2"/>
                </a:solidFill>
                <a:latin typeface="Meiryo UI" pitchFamily="50" charset="-128"/>
                <a:ea typeface="Meiryo UI" pitchFamily="50" charset="-128"/>
                <a:cs typeface="Meiryo UI" pitchFamily="50" charset="-128"/>
              </a:rPr>
              <a:t>．</a:t>
            </a:r>
            <a:r>
              <a:rPr lang="en-US" altLang="ja-JP" sz="2800" dirty="0" smtClean="0">
                <a:solidFill>
                  <a:schemeClr val="tx2"/>
                </a:solidFill>
                <a:latin typeface="Meiryo UI" pitchFamily="50" charset="-128"/>
                <a:ea typeface="Meiryo UI" pitchFamily="50" charset="-128"/>
                <a:cs typeface="Meiryo UI" pitchFamily="50" charset="-128"/>
              </a:rPr>
              <a:t>IAM</a:t>
            </a:r>
            <a:r>
              <a:rPr lang="ja-JP" altLang="en-US" sz="2800" dirty="0" smtClean="0">
                <a:solidFill>
                  <a:schemeClr val="tx2"/>
                </a:solidFill>
                <a:latin typeface="Meiryo UI" pitchFamily="50" charset="-128"/>
                <a:ea typeface="Meiryo UI" pitchFamily="50" charset="-128"/>
                <a:cs typeface="Meiryo UI" pitchFamily="50" charset="-128"/>
              </a:rPr>
              <a:t>ユーザ作成、作成成功</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9</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正方形/長方形 11"/>
          <p:cNvSpPr/>
          <p:nvPr/>
        </p:nvSpPr>
        <p:spPr>
          <a:xfrm>
            <a:off x="7068754" y="6014947"/>
            <a:ext cx="720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9" name="正方形/長方形 8"/>
          <p:cNvSpPr/>
          <p:nvPr/>
        </p:nvSpPr>
        <p:spPr>
          <a:xfrm>
            <a:off x="5337175" y="4496203"/>
            <a:ext cx="1080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39945050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stretch>
            <a:fillRect/>
          </a:stretch>
        </p:blipFill>
        <p:spPr>
          <a:xfrm>
            <a:off x="0" y="1063624"/>
            <a:ext cx="9144000" cy="543877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１－１０．</a:t>
            </a:r>
            <a:r>
              <a:rPr lang="en-US" altLang="ja-JP" sz="2800" dirty="0" smtClean="0">
                <a:solidFill>
                  <a:schemeClr val="tx2"/>
                </a:solidFill>
                <a:latin typeface="Meiryo UI" pitchFamily="50" charset="-128"/>
                <a:ea typeface="Meiryo UI" pitchFamily="50" charset="-128"/>
                <a:cs typeface="Meiryo UI" pitchFamily="50" charset="-128"/>
              </a:rPr>
              <a:t>IAM</a:t>
            </a:r>
            <a:r>
              <a:rPr lang="ja-JP" altLang="en-US" sz="2800" dirty="0" smtClean="0">
                <a:solidFill>
                  <a:schemeClr val="tx2"/>
                </a:solidFill>
                <a:latin typeface="Meiryo UI" pitchFamily="50" charset="-128"/>
                <a:ea typeface="Meiryo UI" pitchFamily="50" charset="-128"/>
                <a:cs typeface="Meiryo UI" pitchFamily="50" charset="-128"/>
              </a:rPr>
              <a:t>ユーザ作成、初回ログイン</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10</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 name="正方形/長方形 8"/>
          <p:cNvSpPr/>
          <p:nvPr/>
        </p:nvSpPr>
        <p:spPr>
          <a:xfrm>
            <a:off x="1175079" y="3085190"/>
            <a:ext cx="1080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1" name="正方形/長方形 10"/>
          <p:cNvSpPr/>
          <p:nvPr/>
        </p:nvSpPr>
        <p:spPr>
          <a:xfrm>
            <a:off x="1185587" y="3686909"/>
            <a:ext cx="1080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3" name="正方形/長方形 12"/>
          <p:cNvSpPr/>
          <p:nvPr/>
        </p:nvSpPr>
        <p:spPr>
          <a:xfrm>
            <a:off x="1185588" y="4278114"/>
            <a:ext cx="1080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4" name="正方形/長方形 13"/>
          <p:cNvSpPr/>
          <p:nvPr/>
        </p:nvSpPr>
        <p:spPr>
          <a:xfrm>
            <a:off x="1182962" y="4618042"/>
            <a:ext cx="2232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pic>
        <p:nvPicPr>
          <p:cNvPr id="7" name="図 6"/>
          <p:cNvPicPr>
            <a:picLocks noChangeAspect="1"/>
          </p:cNvPicPr>
          <p:nvPr/>
        </p:nvPicPr>
        <p:blipFill>
          <a:blip r:embed="rId4"/>
          <a:stretch>
            <a:fillRect/>
          </a:stretch>
        </p:blipFill>
        <p:spPr>
          <a:xfrm>
            <a:off x="4510088" y="949481"/>
            <a:ext cx="4572000" cy="2709863"/>
          </a:xfrm>
          <a:prstGeom prst="rect">
            <a:avLst/>
          </a:prstGeom>
        </p:spPr>
      </p:pic>
      <p:sp>
        <p:nvSpPr>
          <p:cNvPr id="8" name="四角形吹き出し 7"/>
          <p:cNvSpPr/>
          <p:nvPr/>
        </p:nvSpPr>
        <p:spPr>
          <a:xfrm>
            <a:off x="3279229" y="1799028"/>
            <a:ext cx="2908738" cy="1185445"/>
          </a:xfrm>
          <a:prstGeom prst="wedgeRectCallout">
            <a:avLst>
              <a:gd name="adj1" fmla="val 94885"/>
              <a:gd name="adj2" fmla="val -76477"/>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四角形吹き出し 15"/>
          <p:cNvSpPr/>
          <p:nvPr/>
        </p:nvSpPr>
        <p:spPr>
          <a:xfrm>
            <a:off x="3271921" y="1799028"/>
            <a:ext cx="2908738" cy="1185445"/>
          </a:xfrm>
          <a:prstGeom prst="wedgeRectCallout">
            <a:avLst>
              <a:gd name="adj1" fmla="val -86145"/>
              <a:gd name="adj2" fmla="val 64495"/>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ルートユーザのアカウント</a:t>
            </a:r>
          </a:p>
        </p:txBody>
      </p:sp>
      <p:pic>
        <p:nvPicPr>
          <p:cNvPr id="10" name="図 9"/>
          <p:cNvPicPr>
            <a:picLocks noChangeAspect="1"/>
          </p:cNvPicPr>
          <p:nvPr/>
        </p:nvPicPr>
        <p:blipFill>
          <a:blip r:embed="rId5"/>
          <a:stretch>
            <a:fillRect/>
          </a:stretch>
        </p:blipFill>
        <p:spPr>
          <a:xfrm>
            <a:off x="4510088" y="3721178"/>
            <a:ext cx="4572000" cy="2714625"/>
          </a:xfrm>
          <a:prstGeom prst="rect">
            <a:avLst/>
          </a:prstGeom>
        </p:spPr>
      </p:pic>
      <p:sp>
        <p:nvSpPr>
          <p:cNvPr id="18" name="四角形吹き出し 17"/>
          <p:cNvSpPr/>
          <p:nvPr/>
        </p:nvSpPr>
        <p:spPr>
          <a:xfrm>
            <a:off x="3271921" y="4562630"/>
            <a:ext cx="2908738" cy="1185445"/>
          </a:xfrm>
          <a:prstGeom prst="wedgeRectCallout">
            <a:avLst>
              <a:gd name="adj1" fmla="val 94885"/>
              <a:gd name="adj2" fmla="val -76477"/>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四角形吹き出し 18"/>
          <p:cNvSpPr/>
          <p:nvPr/>
        </p:nvSpPr>
        <p:spPr>
          <a:xfrm>
            <a:off x="3268267" y="4562630"/>
            <a:ext cx="2908738" cy="1185445"/>
          </a:xfrm>
          <a:prstGeom prst="wedgeRectCallout">
            <a:avLst>
              <a:gd name="adj1" fmla="val -84790"/>
              <a:gd name="adj2" fmla="val -108395"/>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IAM</a:t>
            </a:r>
            <a:r>
              <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ユーザの名称</a:t>
            </a:r>
          </a:p>
        </p:txBody>
      </p:sp>
    </p:spTree>
    <p:extLst>
      <p:ext uri="{BB962C8B-B14F-4D97-AF65-F5344CB8AC3E}">
        <p14:creationId xmlns:p14="http://schemas.microsoft.com/office/powerpoint/2010/main" val="37295905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11</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137" name="テキスト ボックス 5"/>
          <p:cNvSpPr txBox="1">
            <a:spLocks noChangeArrowheads="1"/>
          </p:cNvSpPr>
          <p:nvPr/>
        </p:nvSpPr>
        <p:spPr bwMode="auto">
          <a:xfrm>
            <a:off x="223092" y="1005408"/>
            <a:ext cx="8579385" cy="481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eaLnBrk="1" hangingPunct="1">
              <a:spcBef>
                <a:spcPts val="0"/>
              </a:spcBef>
              <a:spcAft>
                <a:spcPts val="600"/>
              </a:spcAft>
              <a:buFontTx/>
              <a:buNone/>
            </a:pPr>
            <a:r>
              <a:rPr lang="en-US" altLang="ja-JP" sz="2000" dirty="0">
                <a:latin typeface="Meiryo UI" pitchFamily="50" charset="-128"/>
                <a:ea typeface="Meiryo UI" pitchFamily="50" charset="-128"/>
                <a:cs typeface="Meiryo UI" pitchFamily="50" charset="-128"/>
              </a:rPr>
              <a:t>Elastic Beanstalk </a:t>
            </a:r>
            <a:r>
              <a:rPr lang="ja-JP" altLang="en-US" sz="2000" dirty="0">
                <a:latin typeface="Meiryo UI" pitchFamily="50" charset="-128"/>
                <a:ea typeface="Meiryo UI" pitchFamily="50" charset="-128"/>
                <a:cs typeface="Meiryo UI" pitchFamily="50" charset="-128"/>
              </a:rPr>
              <a:t>を使用すると、アプリケーションを実行しているインフラストラクチャについて知識を得なくても、</a:t>
            </a:r>
            <a:r>
              <a:rPr lang="en-US" altLang="ja-JP" sz="2000" dirty="0">
                <a:latin typeface="Meiryo UI" pitchFamily="50" charset="-128"/>
                <a:ea typeface="Meiryo UI" pitchFamily="50" charset="-128"/>
                <a:cs typeface="Meiryo UI" pitchFamily="50" charset="-128"/>
              </a:rPr>
              <a:t>AWS </a:t>
            </a:r>
            <a:r>
              <a:rPr lang="ja-JP" altLang="en-US" sz="2000" dirty="0">
                <a:latin typeface="Meiryo UI" pitchFamily="50" charset="-128"/>
                <a:ea typeface="Meiryo UI" pitchFamily="50" charset="-128"/>
                <a:cs typeface="Meiryo UI" pitchFamily="50" charset="-128"/>
              </a:rPr>
              <a:t>クラウドでアプリケーションのデプロイと管理を簡単に行うことができます。</a:t>
            </a:r>
            <a:r>
              <a:rPr lang="en-US" altLang="ja-JP" sz="2000" dirty="0">
                <a:latin typeface="Meiryo UI" pitchFamily="50" charset="-128"/>
                <a:ea typeface="Meiryo UI" pitchFamily="50" charset="-128"/>
                <a:cs typeface="Meiryo UI" pitchFamily="50" charset="-128"/>
              </a:rPr>
              <a:t>Elastic Beanstalk </a:t>
            </a:r>
            <a:r>
              <a:rPr lang="ja-JP" altLang="en-US" sz="2000" dirty="0">
                <a:latin typeface="Meiryo UI" pitchFamily="50" charset="-128"/>
                <a:ea typeface="Meiryo UI" pitchFamily="50" charset="-128"/>
                <a:cs typeface="Meiryo UI" pitchFamily="50" charset="-128"/>
              </a:rPr>
              <a:t>は、選択肢を狭めたり制御を制限したりすることなく、管理の複雑さを軽減します。アプリケーションをアップロードするだけで、</a:t>
            </a:r>
            <a:r>
              <a:rPr lang="en-US" altLang="ja-JP" sz="2000" dirty="0">
                <a:latin typeface="Meiryo UI" pitchFamily="50" charset="-128"/>
                <a:ea typeface="Meiryo UI" pitchFamily="50" charset="-128"/>
                <a:cs typeface="Meiryo UI" pitchFamily="50" charset="-128"/>
              </a:rPr>
              <a:t>Elastic Beanstalk </a:t>
            </a:r>
            <a:r>
              <a:rPr lang="ja-JP" altLang="en-US" sz="2000" dirty="0">
                <a:latin typeface="Meiryo UI" pitchFamily="50" charset="-128"/>
                <a:ea typeface="Meiryo UI" pitchFamily="50" charset="-128"/>
                <a:cs typeface="Meiryo UI" pitchFamily="50" charset="-128"/>
              </a:rPr>
              <a:t>は容量のプロビジョニング、ロードバランシング、スケーリング、およびアプリケーション状態モニタリングといった詳細を自動的に処理します。</a:t>
            </a:r>
          </a:p>
          <a:p>
            <a:pPr eaLnBrk="1" hangingPunct="1">
              <a:spcBef>
                <a:spcPts val="0"/>
              </a:spcBef>
              <a:spcAft>
                <a:spcPts val="600"/>
              </a:spcAft>
              <a:buFontTx/>
              <a:buNone/>
            </a:pPr>
            <a:endParaRPr lang="ja-JP" altLang="en-US" sz="2000" dirty="0">
              <a:latin typeface="Meiryo UI" pitchFamily="50" charset="-128"/>
              <a:ea typeface="Meiryo UI" pitchFamily="50" charset="-128"/>
              <a:cs typeface="Meiryo UI" pitchFamily="50" charset="-128"/>
            </a:endParaRPr>
          </a:p>
          <a:p>
            <a:pPr eaLnBrk="1" hangingPunct="1">
              <a:spcBef>
                <a:spcPts val="0"/>
              </a:spcBef>
              <a:spcAft>
                <a:spcPts val="600"/>
              </a:spcAft>
              <a:buFontTx/>
              <a:buNone/>
            </a:pPr>
            <a:r>
              <a:rPr lang="en-US" altLang="ja-JP" sz="2000" dirty="0">
                <a:latin typeface="Meiryo UI" pitchFamily="50" charset="-128"/>
                <a:ea typeface="Meiryo UI" pitchFamily="50" charset="-128"/>
                <a:cs typeface="Meiryo UI" pitchFamily="50" charset="-128"/>
              </a:rPr>
              <a:t>Elastic Beanstalk </a:t>
            </a:r>
            <a:r>
              <a:rPr lang="ja-JP" altLang="en-US" sz="2000" dirty="0">
                <a:latin typeface="Meiryo UI" pitchFamily="50" charset="-128"/>
                <a:ea typeface="Meiryo UI" pitchFamily="50" charset="-128"/>
                <a:cs typeface="Meiryo UI" pitchFamily="50" charset="-128"/>
              </a:rPr>
              <a:t>を使用するには、アプリケーションを作成し、アプリケーションソースバンドル </a:t>
            </a:r>
            <a:r>
              <a:rPr lang="en-US" altLang="ja-JP" sz="2000" dirty="0">
                <a:latin typeface="Meiryo UI" pitchFamily="50" charset="-128"/>
                <a:ea typeface="Meiryo UI" pitchFamily="50" charset="-128"/>
                <a:cs typeface="Meiryo UI" pitchFamily="50" charset="-128"/>
              </a:rPr>
              <a:t>(Java .war </a:t>
            </a:r>
            <a:r>
              <a:rPr lang="ja-JP" altLang="en-US" sz="2000" dirty="0">
                <a:latin typeface="Meiryo UI" pitchFamily="50" charset="-128"/>
                <a:ea typeface="Meiryo UI" pitchFamily="50" charset="-128"/>
                <a:cs typeface="Meiryo UI" pitchFamily="50" charset="-128"/>
              </a:rPr>
              <a:t>ファイルなど</a:t>
            </a:r>
            <a:r>
              <a:rPr lang="en-US" altLang="ja-JP" sz="2000" dirty="0">
                <a:latin typeface="Meiryo UI" pitchFamily="50" charset="-128"/>
                <a:ea typeface="Meiryo UI" pitchFamily="50" charset="-128"/>
                <a:cs typeface="Meiryo UI" pitchFamily="50" charset="-128"/>
              </a:rPr>
              <a:t>) </a:t>
            </a:r>
            <a:r>
              <a:rPr lang="ja-JP" altLang="en-US" sz="2000" dirty="0">
                <a:latin typeface="Meiryo UI" pitchFamily="50" charset="-128"/>
                <a:ea typeface="Meiryo UI" pitchFamily="50" charset="-128"/>
                <a:cs typeface="Meiryo UI" pitchFamily="50" charset="-128"/>
              </a:rPr>
              <a:t>の形式でアプリケーションバージョンを </a:t>
            </a:r>
            <a:r>
              <a:rPr lang="en-US" altLang="ja-JP" sz="2000" dirty="0">
                <a:latin typeface="Meiryo UI" pitchFamily="50" charset="-128"/>
                <a:ea typeface="Meiryo UI" pitchFamily="50" charset="-128"/>
                <a:cs typeface="Meiryo UI" pitchFamily="50" charset="-128"/>
              </a:rPr>
              <a:t>Elastic Beanstalk </a:t>
            </a:r>
            <a:r>
              <a:rPr lang="ja-JP" altLang="en-US" sz="2000" dirty="0">
                <a:latin typeface="Meiryo UI" pitchFamily="50" charset="-128"/>
                <a:ea typeface="Meiryo UI" pitchFamily="50" charset="-128"/>
                <a:cs typeface="Meiryo UI" pitchFamily="50" charset="-128"/>
              </a:rPr>
              <a:t>にアップロードした後、アプリケーションに関する情報を提供します。</a:t>
            </a:r>
            <a:r>
              <a:rPr lang="en-US" altLang="ja-JP" sz="2000" dirty="0">
                <a:latin typeface="Meiryo UI" pitchFamily="50" charset="-128"/>
                <a:ea typeface="Meiryo UI" pitchFamily="50" charset="-128"/>
                <a:cs typeface="Meiryo UI" pitchFamily="50" charset="-128"/>
              </a:rPr>
              <a:t>Elastic Beanstalk </a:t>
            </a:r>
            <a:r>
              <a:rPr lang="ja-JP" altLang="en-US" sz="2000" dirty="0">
                <a:latin typeface="Meiryo UI" pitchFamily="50" charset="-128"/>
                <a:ea typeface="Meiryo UI" pitchFamily="50" charset="-128"/>
                <a:cs typeface="Meiryo UI" pitchFamily="50" charset="-128"/>
              </a:rPr>
              <a:t>によって自動的に環境が起動され、コードの実行に必要な </a:t>
            </a:r>
            <a:r>
              <a:rPr lang="en-US" altLang="ja-JP" sz="2000" dirty="0">
                <a:latin typeface="Meiryo UI" pitchFamily="50" charset="-128"/>
                <a:ea typeface="Meiryo UI" pitchFamily="50" charset="-128"/>
                <a:cs typeface="Meiryo UI" pitchFamily="50" charset="-128"/>
              </a:rPr>
              <a:t>AWS </a:t>
            </a:r>
            <a:r>
              <a:rPr lang="ja-JP" altLang="en-US" sz="2000" dirty="0">
                <a:latin typeface="Meiryo UI" pitchFamily="50" charset="-128"/>
                <a:ea typeface="Meiryo UI" pitchFamily="50" charset="-128"/>
                <a:cs typeface="Meiryo UI" pitchFamily="50" charset="-128"/>
              </a:rPr>
              <a:t>リソースが作成および構成されます。環境が起動した後は、環境を管理し、新しいアプリケーションバージョンをデプロイできます</a:t>
            </a:r>
            <a:r>
              <a:rPr lang="ja-JP" altLang="en-US" sz="2000" dirty="0" smtClean="0">
                <a:latin typeface="Meiryo UI" pitchFamily="50" charset="-128"/>
                <a:ea typeface="Meiryo UI" pitchFamily="50" charset="-128"/>
                <a:cs typeface="Meiryo UI" pitchFamily="50" charset="-128"/>
              </a:rPr>
              <a:t>。</a:t>
            </a:r>
            <a:endParaRPr lang="ja-JP" altLang="en-US" sz="2000" dirty="0">
              <a:latin typeface="Meiryo UI" pitchFamily="50" charset="-128"/>
              <a:ea typeface="Meiryo UI" pitchFamily="50" charset="-128"/>
              <a:cs typeface="Meiryo UI" pitchFamily="50" charset="-128"/>
            </a:endParaRPr>
          </a:p>
          <a:p>
            <a:pPr eaLnBrk="1" hangingPunct="1">
              <a:spcBef>
                <a:spcPts val="0"/>
              </a:spcBef>
              <a:spcAft>
                <a:spcPts val="600"/>
              </a:spcAft>
              <a:buFontTx/>
              <a:buNone/>
            </a:pPr>
            <a:r>
              <a:rPr lang="en-US" altLang="ja-JP" sz="1600" dirty="0" smtClean="0">
                <a:solidFill>
                  <a:schemeClr val="bg1">
                    <a:lumMod val="65000"/>
                  </a:schemeClr>
                </a:solidFill>
                <a:latin typeface="Meiryo UI" pitchFamily="50" charset="-128"/>
                <a:ea typeface="Meiryo UI" pitchFamily="50" charset="-128"/>
                <a:cs typeface="Meiryo UI" pitchFamily="50" charset="-128"/>
              </a:rPr>
              <a:t>(</a:t>
            </a:r>
            <a:r>
              <a:rPr lang="en-US" altLang="ja-JP" sz="1600" dirty="0">
                <a:solidFill>
                  <a:schemeClr val="bg1">
                    <a:lumMod val="65000"/>
                  </a:schemeClr>
                </a:solidFill>
                <a:latin typeface="Meiryo UI" pitchFamily="50" charset="-128"/>
                <a:ea typeface="Meiryo UI" pitchFamily="50" charset="-128"/>
                <a:cs typeface="Meiryo UI" pitchFamily="50" charset="-128"/>
              </a:rPr>
              <a:t>From : https://docs.aws.amazon.com/ja_jp/elasticbeanstalk/latest/dg/Welcome.html)</a:t>
            </a:r>
            <a:endParaRPr lang="en-US" altLang="ja-JP" sz="1600" dirty="0" smtClean="0">
              <a:solidFill>
                <a:schemeClr val="bg1">
                  <a:lumMod val="65000"/>
                </a:schemeClr>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２－１．</a:t>
            </a:r>
            <a:r>
              <a:rPr lang="en-US" altLang="ja-JP" sz="2800" dirty="0">
                <a:solidFill>
                  <a:schemeClr val="tx2"/>
                </a:solidFill>
                <a:latin typeface="Meiryo UI" pitchFamily="50" charset="-128"/>
                <a:ea typeface="Meiryo UI" pitchFamily="50" charset="-128"/>
                <a:cs typeface="Meiryo UI" pitchFamily="50" charset="-128"/>
              </a:rPr>
              <a:t>Elastic Beanstalk</a:t>
            </a:r>
            <a:r>
              <a:rPr lang="ja-JP" altLang="en-US" sz="2800" dirty="0" smtClean="0">
                <a:solidFill>
                  <a:schemeClr val="tx2"/>
                </a:solidFill>
                <a:latin typeface="Meiryo UI" pitchFamily="50" charset="-128"/>
                <a:ea typeface="Meiryo UI" pitchFamily="50" charset="-128"/>
                <a:cs typeface="Meiryo UI" pitchFamily="50" charset="-128"/>
              </a:rPr>
              <a:t>とは</a:t>
            </a:r>
            <a:endParaRPr lang="ja-JP" altLang="en-US" sz="2800" dirty="0">
              <a:solidFill>
                <a:schemeClr val="tx2"/>
              </a:solidFill>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1735852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5"/>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２－２．</a:t>
            </a:r>
            <a:r>
              <a:rPr lang="en-US" altLang="ja-JP" sz="2800" dirty="0" smtClean="0">
                <a:solidFill>
                  <a:schemeClr val="tx2"/>
                </a:solidFill>
                <a:latin typeface="Meiryo UI" pitchFamily="50" charset="-128"/>
                <a:ea typeface="Meiryo UI" pitchFamily="50" charset="-128"/>
                <a:cs typeface="Meiryo UI" pitchFamily="50" charset="-128"/>
              </a:rPr>
              <a:t>Tomcat</a:t>
            </a:r>
            <a:r>
              <a:rPr lang="ja-JP" altLang="en-US" sz="2800" dirty="0" smtClean="0">
                <a:solidFill>
                  <a:schemeClr val="tx2"/>
                </a:solidFill>
                <a:latin typeface="Meiryo UI" pitchFamily="50" charset="-128"/>
                <a:ea typeface="Meiryo UI" pitchFamily="50" charset="-128"/>
                <a:cs typeface="Meiryo UI" pitchFamily="50" charset="-128"/>
              </a:rPr>
              <a:t>環境構築、サービスメニュー</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12</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正方形/長方形 25"/>
          <p:cNvSpPr/>
          <p:nvPr/>
        </p:nvSpPr>
        <p:spPr>
          <a:xfrm>
            <a:off x="531320" y="1613790"/>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27" name="正方形/長方形 26"/>
          <p:cNvSpPr/>
          <p:nvPr/>
        </p:nvSpPr>
        <p:spPr>
          <a:xfrm>
            <a:off x="2638643" y="3161438"/>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1992886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stretch>
            <a:fillRect/>
          </a:stretch>
        </p:blipFill>
        <p:spPr>
          <a:xfrm>
            <a:off x="0" y="1063625"/>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２－３．</a:t>
            </a:r>
            <a:r>
              <a:rPr lang="en-US" altLang="ja-JP" sz="2800" dirty="0" smtClean="0">
                <a:solidFill>
                  <a:schemeClr val="tx2"/>
                </a:solidFill>
                <a:latin typeface="Meiryo UI" pitchFamily="50" charset="-128"/>
                <a:ea typeface="Meiryo UI" pitchFamily="50" charset="-128"/>
                <a:cs typeface="Meiryo UI" pitchFamily="50" charset="-128"/>
              </a:rPr>
              <a:t>Tomcat</a:t>
            </a:r>
            <a:r>
              <a:rPr lang="ja-JP" altLang="en-US" sz="2800" dirty="0" smtClean="0">
                <a:solidFill>
                  <a:schemeClr val="tx2"/>
                </a:solidFill>
                <a:latin typeface="Meiryo UI" pitchFamily="50" charset="-128"/>
                <a:ea typeface="Meiryo UI" pitchFamily="50" charset="-128"/>
                <a:cs typeface="Meiryo UI" pitchFamily="50" charset="-128"/>
              </a:rPr>
              <a:t>環境構築、始める</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13</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119939" y="2333749"/>
            <a:ext cx="1368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6418994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6"/>
            <a:ext cx="4572000" cy="27146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２－４．</a:t>
            </a:r>
            <a:r>
              <a:rPr lang="en-US" altLang="ja-JP" sz="2800" dirty="0" smtClean="0">
                <a:solidFill>
                  <a:schemeClr val="tx2"/>
                </a:solidFill>
                <a:latin typeface="Meiryo UI" pitchFamily="50" charset="-128"/>
                <a:ea typeface="Meiryo UI" pitchFamily="50" charset="-128"/>
                <a:cs typeface="Meiryo UI" pitchFamily="50" charset="-128"/>
              </a:rPr>
              <a:t>Tomcat</a:t>
            </a:r>
            <a:r>
              <a:rPr lang="ja-JP" altLang="en-US" sz="2800" dirty="0" smtClean="0">
                <a:solidFill>
                  <a:schemeClr val="tx2"/>
                </a:solidFill>
                <a:latin typeface="Meiryo UI" pitchFamily="50" charset="-128"/>
                <a:ea typeface="Meiryo UI" pitchFamily="50" charset="-128"/>
                <a:cs typeface="Meiryo UI" pitchFamily="50" charset="-128"/>
              </a:rPr>
              <a:t>環境構築、作成</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14</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70178" y="1676488"/>
            <a:ext cx="780393" cy="1253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pic>
        <p:nvPicPr>
          <p:cNvPr id="3" name="図 2"/>
          <p:cNvPicPr>
            <a:picLocks noChangeAspect="1"/>
          </p:cNvPicPr>
          <p:nvPr/>
        </p:nvPicPr>
        <p:blipFill>
          <a:blip r:embed="rId4"/>
          <a:stretch>
            <a:fillRect/>
          </a:stretch>
        </p:blipFill>
        <p:spPr>
          <a:xfrm>
            <a:off x="0" y="3778250"/>
            <a:ext cx="4572000" cy="2714625"/>
          </a:xfrm>
          <a:prstGeom prst="rect">
            <a:avLst/>
          </a:prstGeom>
        </p:spPr>
      </p:pic>
      <p:pic>
        <p:nvPicPr>
          <p:cNvPr id="7" name="図 6"/>
          <p:cNvPicPr>
            <a:picLocks noChangeAspect="1"/>
          </p:cNvPicPr>
          <p:nvPr/>
        </p:nvPicPr>
        <p:blipFill>
          <a:blip r:embed="rId5"/>
          <a:stretch>
            <a:fillRect/>
          </a:stretch>
        </p:blipFill>
        <p:spPr>
          <a:xfrm>
            <a:off x="4572000" y="1063626"/>
            <a:ext cx="4572000" cy="2714625"/>
          </a:xfrm>
          <a:prstGeom prst="rect">
            <a:avLst/>
          </a:prstGeom>
        </p:spPr>
      </p:pic>
      <p:pic>
        <p:nvPicPr>
          <p:cNvPr id="8" name="図 7"/>
          <p:cNvPicPr>
            <a:picLocks noChangeAspect="1"/>
          </p:cNvPicPr>
          <p:nvPr/>
        </p:nvPicPr>
        <p:blipFill>
          <a:blip r:embed="rId6"/>
          <a:stretch>
            <a:fillRect/>
          </a:stretch>
        </p:blipFill>
        <p:spPr>
          <a:xfrm>
            <a:off x="4572000" y="3778251"/>
            <a:ext cx="4572000" cy="2714625"/>
          </a:xfrm>
          <a:prstGeom prst="rect">
            <a:avLst/>
          </a:prstGeom>
        </p:spPr>
      </p:pic>
      <p:sp>
        <p:nvSpPr>
          <p:cNvPr id="12" name="正方形/長方形 11"/>
          <p:cNvSpPr/>
          <p:nvPr/>
        </p:nvSpPr>
        <p:spPr>
          <a:xfrm>
            <a:off x="1207923" y="3358143"/>
            <a:ext cx="780393" cy="1253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3" name="正方形/長方形 12"/>
          <p:cNvSpPr/>
          <p:nvPr/>
        </p:nvSpPr>
        <p:spPr>
          <a:xfrm>
            <a:off x="5774668" y="2420938"/>
            <a:ext cx="1099098" cy="345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4" name="正方形/長方形 13"/>
          <p:cNvSpPr/>
          <p:nvPr/>
        </p:nvSpPr>
        <p:spPr>
          <a:xfrm>
            <a:off x="5758901" y="2895106"/>
            <a:ext cx="2210567" cy="6238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6" name="正方形/長方形 15"/>
          <p:cNvSpPr/>
          <p:nvPr/>
        </p:nvSpPr>
        <p:spPr>
          <a:xfrm>
            <a:off x="1207922" y="5947374"/>
            <a:ext cx="780393" cy="1253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7" name="正方形/長方形 16"/>
          <p:cNvSpPr/>
          <p:nvPr/>
        </p:nvSpPr>
        <p:spPr>
          <a:xfrm>
            <a:off x="5837729" y="5186288"/>
            <a:ext cx="780393" cy="1253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8" name="正方形/長方形 17"/>
          <p:cNvSpPr/>
          <p:nvPr/>
        </p:nvSpPr>
        <p:spPr>
          <a:xfrm>
            <a:off x="5837728" y="5445550"/>
            <a:ext cx="941444" cy="5018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9" name="正方形/長方形 18"/>
          <p:cNvSpPr/>
          <p:nvPr/>
        </p:nvSpPr>
        <p:spPr>
          <a:xfrm>
            <a:off x="8347842" y="6235263"/>
            <a:ext cx="528144" cy="1813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13056813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5"/>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２－</a:t>
            </a:r>
            <a:r>
              <a:rPr lang="ja-JP" altLang="en-US" sz="2800" dirty="0">
                <a:solidFill>
                  <a:schemeClr val="tx2"/>
                </a:solidFill>
                <a:latin typeface="Meiryo UI" pitchFamily="50" charset="-128"/>
                <a:ea typeface="Meiryo UI" pitchFamily="50" charset="-128"/>
                <a:cs typeface="Meiryo UI" pitchFamily="50" charset="-128"/>
              </a:rPr>
              <a:t>５</a:t>
            </a:r>
            <a:r>
              <a:rPr lang="ja-JP" altLang="en-US" sz="2800" dirty="0" smtClean="0">
                <a:solidFill>
                  <a:schemeClr val="tx2"/>
                </a:solidFill>
                <a:latin typeface="Meiryo UI" pitchFamily="50" charset="-128"/>
                <a:ea typeface="Meiryo UI" pitchFamily="50" charset="-128"/>
                <a:cs typeface="Meiryo UI" pitchFamily="50" charset="-128"/>
              </a:rPr>
              <a:t>．</a:t>
            </a:r>
            <a:r>
              <a:rPr lang="en-US" altLang="ja-JP" sz="2800" dirty="0" smtClean="0">
                <a:solidFill>
                  <a:schemeClr val="tx2"/>
                </a:solidFill>
                <a:latin typeface="Meiryo UI" pitchFamily="50" charset="-128"/>
                <a:ea typeface="Meiryo UI" pitchFamily="50" charset="-128"/>
                <a:cs typeface="Meiryo UI" pitchFamily="50" charset="-128"/>
              </a:rPr>
              <a:t>Tomcat</a:t>
            </a:r>
            <a:r>
              <a:rPr lang="ja-JP" altLang="en-US" sz="2800" dirty="0" smtClean="0">
                <a:solidFill>
                  <a:schemeClr val="tx2"/>
                </a:solidFill>
                <a:latin typeface="Meiryo UI" pitchFamily="50" charset="-128"/>
                <a:ea typeface="Meiryo UI" pitchFamily="50" charset="-128"/>
                <a:cs typeface="Meiryo UI" pitchFamily="50" charset="-128"/>
              </a:rPr>
              <a:t>環境構築、始める</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15</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 name="図 2"/>
          <p:cNvPicPr>
            <a:picLocks noChangeAspect="1"/>
          </p:cNvPicPr>
          <p:nvPr/>
        </p:nvPicPr>
        <p:blipFill>
          <a:blip r:embed="rId4"/>
          <a:stretch>
            <a:fillRect/>
          </a:stretch>
        </p:blipFill>
        <p:spPr>
          <a:xfrm>
            <a:off x="4121571" y="3956049"/>
            <a:ext cx="4572000" cy="2719388"/>
          </a:xfrm>
          <a:prstGeom prst="rect">
            <a:avLst/>
          </a:prstGeom>
        </p:spPr>
      </p:pic>
      <p:sp>
        <p:nvSpPr>
          <p:cNvPr id="10" name="正方形/長方形 9"/>
          <p:cNvSpPr/>
          <p:nvPr/>
        </p:nvSpPr>
        <p:spPr>
          <a:xfrm>
            <a:off x="2282606" y="2081980"/>
            <a:ext cx="2896366" cy="345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9" name="四角形吹き出し 8"/>
          <p:cNvSpPr/>
          <p:nvPr/>
        </p:nvSpPr>
        <p:spPr>
          <a:xfrm>
            <a:off x="7182242" y="1180608"/>
            <a:ext cx="1666091" cy="638838"/>
          </a:xfrm>
          <a:prstGeom prst="wedgeRectCallout">
            <a:avLst>
              <a:gd name="adj1" fmla="val 971"/>
              <a:gd name="adj2" fmla="val 89764"/>
            </a:avLst>
          </a:prstGeom>
          <a:ln/>
        </p:spPr>
        <p:style>
          <a:lnRef idx="3">
            <a:schemeClr val="lt1"/>
          </a:lnRef>
          <a:fillRef idx="1">
            <a:schemeClr val="accent5"/>
          </a:fillRef>
          <a:effectRef idx="1">
            <a:schemeClr val="accent5"/>
          </a:effectRef>
          <a:fontRef idx="minor">
            <a:schemeClr val="lt1"/>
          </a:fontRef>
        </p:style>
        <p:txBody>
          <a:bodyPr rtlCol="0" anchor="ctr"/>
          <a:lstStyle/>
          <a:p>
            <a:r>
              <a:rPr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試験後、終了すれば費用が発生しない。</a:t>
            </a:r>
            <a:endParaRPr lang="en-US" altLang="ja-JP"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42115853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63625"/>
            <a:ext cx="9144000" cy="40481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２－６．</a:t>
            </a:r>
            <a:r>
              <a:rPr lang="en-US" altLang="ja-JP" sz="2800" dirty="0" smtClean="0">
                <a:solidFill>
                  <a:schemeClr val="tx2"/>
                </a:solidFill>
                <a:latin typeface="Meiryo UI" pitchFamily="50" charset="-128"/>
                <a:ea typeface="Meiryo UI" pitchFamily="50" charset="-128"/>
                <a:cs typeface="Meiryo UI" pitchFamily="50" charset="-128"/>
              </a:rPr>
              <a:t>Tomcat</a:t>
            </a:r>
            <a:r>
              <a:rPr lang="ja-JP" altLang="en-US" sz="2800" dirty="0" smtClean="0">
                <a:solidFill>
                  <a:schemeClr val="tx2"/>
                </a:solidFill>
                <a:latin typeface="Meiryo UI" pitchFamily="50" charset="-128"/>
                <a:ea typeface="Meiryo UI" pitchFamily="50" charset="-128"/>
                <a:cs typeface="Meiryo UI" pitchFamily="50" charset="-128"/>
              </a:rPr>
              <a:t>環境構築、添付：</a:t>
            </a:r>
            <a:r>
              <a:rPr lang="en-US" altLang="ja-JP" sz="2800" dirty="0" smtClean="0">
                <a:solidFill>
                  <a:schemeClr val="tx2"/>
                </a:solidFill>
                <a:latin typeface="Meiryo UI" pitchFamily="50" charset="-128"/>
                <a:ea typeface="Meiryo UI" pitchFamily="50" charset="-128"/>
                <a:cs typeface="Meiryo UI" pitchFamily="50" charset="-128"/>
              </a:rPr>
              <a:t>war</a:t>
            </a:r>
            <a:r>
              <a:rPr lang="ja-JP" altLang="en-US" sz="2800" dirty="0" smtClean="0">
                <a:solidFill>
                  <a:schemeClr val="tx2"/>
                </a:solidFill>
                <a:latin typeface="Meiryo UI" pitchFamily="50" charset="-128"/>
                <a:ea typeface="Meiryo UI" pitchFamily="50" charset="-128"/>
                <a:cs typeface="Meiryo UI" pitchFamily="50" charset="-128"/>
              </a:rPr>
              <a:t>の準備</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0606" y="6458818"/>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16</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1294470" y="2836899"/>
            <a:ext cx="1368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pic>
        <p:nvPicPr>
          <p:cNvPr id="7" name="図 6"/>
          <p:cNvPicPr>
            <a:picLocks noChangeAspect="1"/>
          </p:cNvPicPr>
          <p:nvPr/>
        </p:nvPicPr>
        <p:blipFill>
          <a:blip r:embed="rId4"/>
          <a:stretch>
            <a:fillRect/>
          </a:stretch>
        </p:blipFill>
        <p:spPr>
          <a:xfrm>
            <a:off x="1529255" y="4503897"/>
            <a:ext cx="4572000" cy="1776413"/>
          </a:xfrm>
          <a:prstGeom prst="rect">
            <a:avLst/>
          </a:prstGeom>
        </p:spPr>
      </p:pic>
      <p:sp>
        <p:nvSpPr>
          <p:cNvPr id="10" name="四角形吹き出し 9"/>
          <p:cNvSpPr/>
          <p:nvPr/>
        </p:nvSpPr>
        <p:spPr>
          <a:xfrm>
            <a:off x="4536526" y="2989802"/>
            <a:ext cx="4126625" cy="1185445"/>
          </a:xfrm>
          <a:prstGeom prst="wedgeRectCallout">
            <a:avLst>
              <a:gd name="adj1" fmla="val -103490"/>
              <a:gd name="adj2" fmla="val 47206"/>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Welcome</a:t>
            </a:r>
            <a:r>
              <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ページ設定不正の場合、アップロード後、監視エラーが発生します。</a:t>
            </a:r>
          </a:p>
        </p:txBody>
      </p:sp>
      <p:sp>
        <p:nvSpPr>
          <p:cNvPr id="12" name="四角形吹き出し 11"/>
          <p:cNvSpPr/>
          <p:nvPr/>
        </p:nvSpPr>
        <p:spPr>
          <a:xfrm>
            <a:off x="4536527" y="1164547"/>
            <a:ext cx="4063562" cy="1185445"/>
          </a:xfrm>
          <a:prstGeom prst="wedgeRectCallout">
            <a:avLst>
              <a:gd name="adj1" fmla="val -96118"/>
              <a:gd name="adj2" fmla="val 93754"/>
            </a:avLst>
          </a:prstGeom>
          <a:ln/>
        </p:spPr>
        <p:style>
          <a:lnRef idx="3">
            <a:schemeClr val="lt1"/>
          </a:lnRef>
          <a:fillRef idx="1">
            <a:schemeClr val="accent5"/>
          </a:fillRef>
          <a:effectRef idx="1">
            <a:schemeClr val="accent5"/>
          </a:effectRef>
          <a:fontRef idx="minor">
            <a:schemeClr val="lt1"/>
          </a:fontRef>
        </p:style>
        <p:txBody>
          <a:bodyPr rtlCol="0" anchor="ctr"/>
          <a:lstStyle/>
          <a:p>
            <a:r>
              <a:rPr lang="en-US" altLang="ja-JP"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jar </a:t>
            </a:r>
            <a:r>
              <a:rPr lang="en-US" altLang="ja-JP" sz="14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cvf</a:t>
            </a:r>
            <a:r>
              <a:rPr lang="en-US" altLang="ja-JP"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4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helloworld.war</a:t>
            </a:r>
            <a:r>
              <a:rPr lang="en-US" altLang="ja-JP"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-C </a:t>
            </a:r>
            <a:r>
              <a:rPr lang="en-US" altLang="ja-JP" sz="14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helloworld</a:t>
            </a:r>
            <a:r>
              <a:rPr lang="en-US" altLang="ja-JP"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p>
        </p:txBody>
      </p:sp>
    </p:spTree>
    <p:extLst>
      <p:ext uri="{BB962C8B-B14F-4D97-AF65-F5344CB8AC3E}">
        <p14:creationId xmlns:p14="http://schemas.microsoft.com/office/powerpoint/2010/main" val="12239517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5"/>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２－７．</a:t>
            </a:r>
            <a:r>
              <a:rPr lang="en-US" altLang="ja-JP" sz="2800" dirty="0" smtClean="0">
                <a:solidFill>
                  <a:schemeClr val="tx2"/>
                </a:solidFill>
                <a:latin typeface="Meiryo UI" pitchFamily="50" charset="-128"/>
                <a:ea typeface="Meiryo UI" pitchFamily="50" charset="-128"/>
                <a:cs typeface="Meiryo UI" pitchFamily="50" charset="-128"/>
              </a:rPr>
              <a:t>Tomcat</a:t>
            </a:r>
            <a:r>
              <a:rPr lang="ja-JP" altLang="en-US" sz="2800" dirty="0" smtClean="0">
                <a:solidFill>
                  <a:schemeClr val="tx2"/>
                </a:solidFill>
                <a:latin typeface="Meiryo UI" pitchFamily="50" charset="-128"/>
                <a:ea typeface="Meiryo UI" pitchFamily="50" charset="-128"/>
                <a:cs typeface="Meiryo UI" pitchFamily="50" charset="-128"/>
              </a:rPr>
              <a:t>環境構築、添付：ログ確認</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0606" y="6458818"/>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17</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251136" y="4870650"/>
            <a:ext cx="1368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3" name="正方形/長方形 12"/>
          <p:cNvSpPr/>
          <p:nvPr/>
        </p:nvSpPr>
        <p:spPr>
          <a:xfrm>
            <a:off x="6362903" y="2524216"/>
            <a:ext cx="1368000" cy="7707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4" name="正方形/長方形 13"/>
          <p:cNvSpPr/>
          <p:nvPr/>
        </p:nvSpPr>
        <p:spPr>
          <a:xfrm>
            <a:off x="2169274" y="3430733"/>
            <a:ext cx="1368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pic>
        <p:nvPicPr>
          <p:cNvPr id="6" name="図 5"/>
          <p:cNvPicPr>
            <a:picLocks noChangeAspect="1"/>
          </p:cNvPicPr>
          <p:nvPr/>
        </p:nvPicPr>
        <p:blipFill>
          <a:blip r:embed="rId4"/>
          <a:stretch>
            <a:fillRect/>
          </a:stretch>
        </p:blipFill>
        <p:spPr>
          <a:xfrm>
            <a:off x="4177579" y="3636350"/>
            <a:ext cx="4572000" cy="2719388"/>
          </a:xfrm>
          <a:prstGeom prst="rect">
            <a:avLst/>
          </a:prstGeom>
        </p:spPr>
      </p:pic>
    </p:spTree>
    <p:extLst>
      <p:ext uri="{BB962C8B-B14F-4D97-AF65-F5344CB8AC3E}">
        <p14:creationId xmlns:p14="http://schemas.microsoft.com/office/powerpoint/2010/main" val="30638838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63625"/>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２－</a:t>
            </a:r>
            <a:r>
              <a:rPr lang="ja-JP" altLang="en-US" sz="2800" dirty="0">
                <a:solidFill>
                  <a:schemeClr val="tx2"/>
                </a:solidFill>
                <a:latin typeface="Meiryo UI" pitchFamily="50" charset="-128"/>
                <a:ea typeface="Meiryo UI" pitchFamily="50" charset="-128"/>
                <a:cs typeface="Meiryo UI" pitchFamily="50" charset="-128"/>
              </a:rPr>
              <a:t>８</a:t>
            </a:r>
            <a:r>
              <a:rPr lang="ja-JP" altLang="en-US" sz="2800" dirty="0" smtClean="0">
                <a:solidFill>
                  <a:schemeClr val="tx2"/>
                </a:solidFill>
                <a:latin typeface="Meiryo UI" pitchFamily="50" charset="-128"/>
                <a:ea typeface="Meiryo UI" pitchFamily="50" charset="-128"/>
                <a:cs typeface="Meiryo UI" pitchFamily="50" charset="-128"/>
              </a:rPr>
              <a:t>．</a:t>
            </a:r>
            <a:r>
              <a:rPr lang="en-US" altLang="ja-JP" sz="2800" dirty="0" smtClean="0">
                <a:solidFill>
                  <a:schemeClr val="tx2"/>
                </a:solidFill>
                <a:latin typeface="Meiryo UI" pitchFamily="50" charset="-128"/>
                <a:ea typeface="Meiryo UI" pitchFamily="50" charset="-128"/>
                <a:cs typeface="Meiryo UI" pitchFamily="50" charset="-128"/>
              </a:rPr>
              <a:t>Tomcat</a:t>
            </a:r>
            <a:r>
              <a:rPr lang="ja-JP" altLang="en-US" sz="2800" dirty="0" smtClean="0">
                <a:solidFill>
                  <a:schemeClr val="tx2"/>
                </a:solidFill>
                <a:latin typeface="Meiryo UI" pitchFamily="50" charset="-128"/>
                <a:ea typeface="Meiryo UI" pitchFamily="50" charset="-128"/>
                <a:cs typeface="Meiryo UI" pitchFamily="50" charset="-128"/>
              </a:rPr>
              <a:t>環境構築</a:t>
            </a:r>
            <a:r>
              <a:rPr lang="ja-JP" altLang="en-US" sz="2800" dirty="0" smtClean="0">
                <a:solidFill>
                  <a:schemeClr val="tx2"/>
                </a:solidFill>
                <a:latin typeface="Meiryo UI" pitchFamily="50" charset="-128"/>
                <a:ea typeface="Meiryo UI" pitchFamily="50" charset="-128"/>
                <a:cs typeface="Meiryo UI" pitchFamily="50" charset="-128"/>
              </a:rPr>
              <a:t>、一時停止方法</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0606" y="6458818"/>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18</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2255984" y="2348920"/>
            <a:ext cx="1368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3" name="正方形/長方形 12"/>
          <p:cNvSpPr/>
          <p:nvPr/>
        </p:nvSpPr>
        <p:spPr>
          <a:xfrm>
            <a:off x="2357361" y="4077120"/>
            <a:ext cx="1368000" cy="7707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4" name="正方形/長方形 13"/>
          <p:cNvSpPr/>
          <p:nvPr/>
        </p:nvSpPr>
        <p:spPr>
          <a:xfrm>
            <a:off x="2255984" y="1988188"/>
            <a:ext cx="2938754" cy="2583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7" name="四角形吹き出し 6"/>
          <p:cNvSpPr/>
          <p:nvPr/>
        </p:nvSpPr>
        <p:spPr>
          <a:xfrm>
            <a:off x="5114433" y="3665483"/>
            <a:ext cx="3123049" cy="971859"/>
          </a:xfrm>
          <a:prstGeom prst="wedgeRectCallout">
            <a:avLst>
              <a:gd name="adj1" fmla="val -98762"/>
              <a:gd name="adj2" fmla="val 27016"/>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起動できる</a:t>
            </a:r>
            <a:r>
              <a:rPr kumimoji="1"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EC2</a:t>
            </a:r>
            <a:r>
              <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のインスタンスの数を</a:t>
            </a:r>
            <a:r>
              <a:rPr kumimoji="1"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0 0</a:t>
            </a:r>
            <a:r>
              <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に設定すれば、起動できなくなって、一時停止の効果になります。</a:t>
            </a:r>
            <a:endParaRPr kumimoji="1"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42585242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137" name="テキスト ボックス 5"/>
          <p:cNvSpPr txBox="1">
            <a:spLocks noChangeArrowheads="1"/>
          </p:cNvSpPr>
          <p:nvPr/>
        </p:nvSpPr>
        <p:spPr bwMode="auto">
          <a:xfrm>
            <a:off x="223092" y="1005408"/>
            <a:ext cx="8579385" cy="512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eaLnBrk="1" hangingPunct="1">
              <a:spcBef>
                <a:spcPts val="0"/>
              </a:spcBef>
              <a:spcAft>
                <a:spcPts val="600"/>
              </a:spcAft>
              <a:buFontTx/>
              <a:buNone/>
            </a:pPr>
            <a:r>
              <a:rPr lang="en-US" altLang="ja-JP" sz="2000" dirty="0">
                <a:latin typeface="Meiryo UI" pitchFamily="50" charset="-128"/>
                <a:ea typeface="Meiryo UI" pitchFamily="50" charset="-128"/>
                <a:cs typeface="Meiryo UI" pitchFamily="50" charset="-128"/>
              </a:rPr>
              <a:t>AWS Identity and Access Management (IAM) </a:t>
            </a:r>
            <a:r>
              <a:rPr lang="ja-JP" altLang="en-US" sz="2000" dirty="0">
                <a:latin typeface="Meiryo UI" pitchFamily="50" charset="-128"/>
                <a:ea typeface="Meiryo UI" pitchFamily="50" charset="-128"/>
                <a:cs typeface="Meiryo UI" pitchFamily="50" charset="-128"/>
              </a:rPr>
              <a:t>は、</a:t>
            </a:r>
            <a:r>
              <a:rPr lang="en-US" altLang="ja-JP" sz="2000" dirty="0">
                <a:latin typeface="Meiryo UI" pitchFamily="50" charset="-128"/>
                <a:ea typeface="Meiryo UI" pitchFamily="50" charset="-128"/>
                <a:cs typeface="Meiryo UI" pitchFamily="50" charset="-128"/>
              </a:rPr>
              <a:t>AWS </a:t>
            </a:r>
            <a:r>
              <a:rPr lang="ja-JP" altLang="en-US" sz="2000" dirty="0">
                <a:latin typeface="Meiryo UI" pitchFamily="50" charset="-128"/>
                <a:ea typeface="Meiryo UI" pitchFamily="50" charset="-128"/>
                <a:cs typeface="Meiryo UI" pitchFamily="50" charset="-128"/>
              </a:rPr>
              <a:t>リソースへのアクセスを安全に管理するためのウェブサービスです。</a:t>
            </a:r>
            <a:r>
              <a:rPr lang="en-US" altLang="ja-JP" sz="2000" dirty="0">
                <a:latin typeface="Meiryo UI" pitchFamily="50" charset="-128"/>
                <a:ea typeface="Meiryo UI" pitchFamily="50" charset="-128"/>
                <a:cs typeface="Meiryo UI" pitchFamily="50" charset="-128"/>
              </a:rPr>
              <a:t>IAM </a:t>
            </a:r>
            <a:r>
              <a:rPr lang="ja-JP" altLang="en-US" sz="2000" dirty="0">
                <a:latin typeface="Meiryo UI" pitchFamily="50" charset="-128"/>
                <a:ea typeface="Meiryo UI" pitchFamily="50" charset="-128"/>
                <a:cs typeface="Meiryo UI" pitchFamily="50" charset="-128"/>
              </a:rPr>
              <a:t>を使用して、リソースを使用するために認証 </a:t>
            </a:r>
            <a:r>
              <a:rPr lang="en-US" altLang="ja-JP" sz="2000" dirty="0">
                <a:latin typeface="Meiryo UI" pitchFamily="50" charset="-128"/>
                <a:ea typeface="Meiryo UI" pitchFamily="50" charset="-128"/>
                <a:cs typeface="Meiryo UI" pitchFamily="50" charset="-128"/>
              </a:rPr>
              <a:t>(</a:t>
            </a:r>
            <a:r>
              <a:rPr lang="ja-JP" altLang="en-US" sz="2000" dirty="0">
                <a:latin typeface="Meiryo UI" pitchFamily="50" charset="-128"/>
                <a:ea typeface="Meiryo UI" pitchFamily="50" charset="-128"/>
                <a:cs typeface="Meiryo UI" pitchFamily="50" charset="-128"/>
              </a:rPr>
              <a:t>サインイン</a:t>
            </a:r>
            <a:r>
              <a:rPr lang="en-US" altLang="ja-JP" sz="2000" dirty="0">
                <a:latin typeface="Meiryo UI" pitchFamily="50" charset="-128"/>
                <a:ea typeface="Meiryo UI" pitchFamily="50" charset="-128"/>
                <a:cs typeface="Meiryo UI" pitchFamily="50" charset="-128"/>
              </a:rPr>
              <a:t>) </a:t>
            </a:r>
            <a:r>
              <a:rPr lang="ja-JP" altLang="en-US" sz="2000" dirty="0">
                <a:latin typeface="Meiryo UI" pitchFamily="50" charset="-128"/>
                <a:ea typeface="Meiryo UI" pitchFamily="50" charset="-128"/>
                <a:cs typeface="Meiryo UI" pitchFamily="50" charset="-128"/>
              </a:rPr>
              <a:t>され、許可された </a:t>
            </a:r>
            <a:r>
              <a:rPr lang="en-US" altLang="ja-JP" sz="2000" dirty="0">
                <a:latin typeface="Meiryo UI" pitchFamily="50" charset="-128"/>
                <a:ea typeface="Meiryo UI" pitchFamily="50" charset="-128"/>
                <a:cs typeface="Meiryo UI" pitchFamily="50" charset="-128"/>
              </a:rPr>
              <a:t>(</a:t>
            </a:r>
            <a:r>
              <a:rPr lang="ja-JP" altLang="en-US" sz="2000" dirty="0">
                <a:latin typeface="Meiryo UI" pitchFamily="50" charset="-128"/>
                <a:ea typeface="Meiryo UI" pitchFamily="50" charset="-128"/>
                <a:cs typeface="Meiryo UI" pitchFamily="50" charset="-128"/>
              </a:rPr>
              <a:t>アクセス許可を持つ</a:t>
            </a:r>
            <a:r>
              <a:rPr lang="en-US" altLang="ja-JP" sz="2000" dirty="0">
                <a:latin typeface="Meiryo UI" pitchFamily="50" charset="-128"/>
                <a:ea typeface="Meiryo UI" pitchFamily="50" charset="-128"/>
                <a:cs typeface="Meiryo UI" pitchFamily="50" charset="-128"/>
              </a:rPr>
              <a:t>) </a:t>
            </a:r>
            <a:r>
              <a:rPr lang="ja-JP" altLang="en-US" sz="2000" dirty="0">
                <a:latin typeface="Meiryo UI" pitchFamily="50" charset="-128"/>
                <a:ea typeface="Meiryo UI" pitchFamily="50" charset="-128"/>
                <a:cs typeface="Meiryo UI" pitchFamily="50" charset="-128"/>
              </a:rPr>
              <a:t>ユーザーを制御します。</a:t>
            </a:r>
          </a:p>
          <a:p>
            <a:pPr eaLnBrk="1" hangingPunct="1">
              <a:spcBef>
                <a:spcPts val="0"/>
              </a:spcBef>
              <a:spcAft>
                <a:spcPts val="600"/>
              </a:spcAft>
              <a:buFontTx/>
              <a:buNone/>
            </a:pPr>
            <a:endParaRPr lang="ja-JP" altLang="en-US" sz="2000" dirty="0">
              <a:latin typeface="Meiryo UI" pitchFamily="50" charset="-128"/>
              <a:ea typeface="Meiryo UI" pitchFamily="50" charset="-128"/>
              <a:cs typeface="Meiryo UI" pitchFamily="50" charset="-128"/>
            </a:endParaRPr>
          </a:p>
          <a:p>
            <a:pPr eaLnBrk="1" hangingPunct="1">
              <a:spcBef>
                <a:spcPts val="0"/>
              </a:spcBef>
              <a:spcAft>
                <a:spcPts val="600"/>
              </a:spcAft>
              <a:buFontTx/>
              <a:buNone/>
            </a:pPr>
            <a:r>
              <a:rPr lang="en-US" altLang="ja-JP" sz="2000" dirty="0">
                <a:latin typeface="Meiryo UI" pitchFamily="50" charset="-128"/>
                <a:ea typeface="Meiryo UI" pitchFamily="50" charset="-128"/>
                <a:cs typeface="Meiryo UI" pitchFamily="50" charset="-128"/>
              </a:rPr>
              <a:t>AWS </a:t>
            </a:r>
            <a:r>
              <a:rPr lang="ja-JP" altLang="en-US" sz="2000" dirty="0">
                <a:latin typeface="Meiryo UI" pitchFamily="50" charset="-128"/>
                <a:ea typeface="Meiryo UI" pitchFamily="50" charset="-128"/>
                <a:cs typeface="Meiryo UI" pitchFamily="50" charset="-128"/>
              </a:rPr>
              <a:t>アカウントを初めて作成する場合は、このアカウントのすべての </a:t>
            </a:r>
            <a:r>
              <a:rPr lang="en-US" altLang="ja-JP" sz="2000" dirty="0">
                <a:latin typeface="Meiryo UI" pitchFamily="50" charset="-128"/>
                <a:ea typeface="Meiryo UI" pitchFamily="50" charset="-128"/>
                <a:cs typeface="Meiryo UI" pitchFamily="50" charset="-128"/>
              </a:rPr>
              <a:t>AWS </a:t>
            </a:r>
            <a:r>
              <a:rPr lang="ja-JP" altLang="en-US" sz="2000" dirty="0">
                <a:latin typeface="Meiryo UI" pitchFamily="50" charset="-128"/>
                <a:ea typeface="Meiryo UI" pitchFamily="50" charset="-128"/>
                <a:cs typeface="Meiryo UI" pitchFamily="50" charset="-128"/>
              </a:rPr>
              <a:t>サービスとリソースに対して完全なアクセス権限を持つシングルサインインアイデンティティで始めます。このアイデンティティは </a:t>
            </a:r>
            <a:r>
              <a:rPr lang="en-US" altLang="ja-JP" sz="2000" dirty="0">
                <a:latin typeface="Meiryo UI" pitchFamily="50" charset="-128"/>
                <a:ea typeface="Meiryo UI" pitchFamily="50" charset="-128"/>
                <a:cs typeface="Meiryo UI" pitchFamily="50" charset="-128"/>
              </a:rPr>
              <a:t>AWS </a:t>
            </a:r>
            <a:r>
              <a:rPr lang="ja-JP" altLang="en-US" sz="2000" dirty="0">
                <a:latin typeface="Meiryo UI" pitchFamily="50" charset="-128"/>
                <a:ea typeface="Meiryo UI" pitchFamily="50" charset="-128"/>
                <a:cs typeface="Meiryo UI" pitchFamily="50" charset="-128"/>
              </a:rPr>
              <a:t>アカウント ルートユーザー と呼ばれ、アカウントの作成に使用した </a:t>
            </a:r>
            <a:r>
              <a:rPr lang="en-US" altLang="ja-JP" sz="2000" dirty="0">
                <a:latin typeface="Meiryo UI" pitchFamily="50" charset="-128"/>
                <a:ea typeface="Meiryo UI" pitchFamily="50" charset="-128"/>
                <a:cs typeface="Meiryo UI" pitchFamily="50" charset="-128"/>
              </a:rPr>
              <a:t>E </a:t>
            </a:r>
            <a:r>
              <a:rPr lang="ja-JP" altLang="en-US" sz="2000" dirty="0">
                <a:latin typeface="Meiryo UI" pitchFamily="50" charset="-128"/>
                <a:ea typeface="Meiryo UI" pitchFamily="50" charset="-128"/>
                <a:cs typeface="Meiryo UI" pitchFamily="50" charset="-128"/>
              </a:rPr>
              <a:t>メールアドレスとパスワードでのサインインによりアクセスします。強くお勧めしているのは、日常的なタスクには、それが管理者タスクであっても、ルートユーザーを使用しないことです。代わりに、最初の </a:t>
            </a:r>
            <a:r>
              <a:rPr lang="en-US" altLang="ja-JP" sz="2000" dirty="0">
                <a:latin typeface="Meiryo UI" pitchFamily="50" charset="-128"/>
                <a:ea typeface="Meiryo UI" pitchFamily="50" charset="-128"/>
                <a:cs typeface="Meiryo UI" pitchFamily="50" charset="-128"/>
              </a:rPr>
              <a:t>IAM </a:t>
            </a:r>
            <a:r>
              <a:rPr lang="ja-JP" altLang="en-US" sz="2000" dirty="0">
                <a:latin typeface="Meiryo UI" pitchFamily="50" charset="-128"/>
                <a:ea typeface="Meiryo UI" pitchFamily="50" charset="-128"/>
                <a:cs typeface="Meiryo UI" pitchFamily="50" charset="-128"/>
              </a:rPr>
              <a:t>ユーザーを作成するためだけに ルートユーザー を使用するというベストプラクティスに従います。その後、ルートユーザー認証情報を安全な場所に保管し、それらを使用して少数のアカウントおよびサービス管理タスクのみを実行します。</a:t>
            </a:r>
          </a:p>
          <a:p>
            <a:pPr eaLnBrk="1" hangingPunct="1">
              <a:spcBef>
                <a:spcPts val="0"/>
              </a:spcBef>
              <a:spcAft>
                <a:spcPts val="600"/>
              </a:spcAft>
              <a:buFontTx/>
              <a:buNone/>
            </a:pPr>
            <a:r>
              <a:rPr lang="en-US" altLang="ja-JP" sz="1600" dirty="0" smtClean="0">
                <a:solidFill>
                  <a:schemeClr val="bg1">
                    <a:lumMod val="65000"/>
                  </a:schemeClr>
                </a:solidFill>
                <a:latin typeface="Meiryo UI" pitchFamily="50" charset="-128"/>
                <a:ea typeface="Meiryo UI" pitchFamily="50" charset="-128"/>
                <a:cs typeface="Meiryo UI" pitchFamily="50" charset="-128"/>
              </a:rPr>
              <a:t>(</a:t>
            </a:r>
            <a:r>
              <a:rPr lang="en-US" altLang="ja-JP" sz="1600" dirty="0">
                <a:solidFill>
                  <a:schemeClr val="bg1">
                    <a:lumMod val="65000"/>
                  </a:schemeClr>
                </a:solidFill>
                <a:latin typeface="Meiryo UI" pitchFamily="50" charset="-128"/>
                <a:ea typeface="Meiryo UI" pitchFamily="50" charset="-128"/>
                <a:cs typeface="Meiryo UI" pitchFamily="50" charset="-128"/>
              </a:rPr>
              <a:t>From : https://docs.aws.amazon.com/ja_jp/IAM/latest/UserGuide/introduction.html)</a:t>
            </a:r>
            <a:endParaRPr lang="en-US" altLang="ja-JP" sz="1600" dirty="0" smtClean="0">
              <a:solidFill>
                <a:schemeClr val="bg1">
                  <a:lumMod val="65000"/>
                </a:schemeClr>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１</a:t>
            </a:r>
            <a:r>
              <a:rPr lang="ja-JP" altLang="en-US" sz="2800" dirty="0" smtClean="0">
                <a:solidFill>
                  <a:schemeClr val="tx2"/>
                </a:solidFill>
                <a:latin typeface="Meiryo UI" pitchFamily="50" charset="-128"/>
                <a:ea typeface="Meiryo UI" pitchFamily="50" charset="-128"/>
                <a:cs typeface="Meiryo UI" pitchFamily="50" charset="-128"/>
              </a:rPr>
              <a:t>－１．</a:t>
            </a:r>
            <a:r>
              <a:rPr lang="en-US" altLang="ja-JP" sz="2800" dirty="0" smtClean="0">
                <a:solidFill>
                  <a:schemeClr val="tx2"/>
                </a:solidFill>
                <a:latin typeface="Meiryo UI" pitchFamily="50" charset="-128"/>
                <a:ea typeface="Meiryo UI" pitchFamily="50" charset="-128"/>
                <a:cs typeface="Meiryo UI" pitchFamily="50" charset="-128"/>
              </a:rPr>
              <a:t>IAM</a:t>
            </a:r>
            <a:r>
              <a:rPr lang="ja-JP" altLang="en-US" sz="2800" dirty="0" smtClean="0">
                <a:solidFill>
                  <a:schemeClr val="tx2"/>
                </a:solidFill>
                <a:latin typeface="Meiryo UI" pitchFamily="50" charset="-128"/>
                <a:ea typeface="Meiryo UI" pitchFamily="50" charset="-128"/>
                <a:cs typeface="Meiryo UI" pitchFamily="50" charset="-128"/>
              </a:rPr>
              <a:t>ユーザとは</a:t>
            </a:r>
            <a:endParaRPr lang="ja-JP" altLang="en-US" sz="2800" dirty="0">
              <a:solidFill>
                <a:schemeClr val="tx2"/>
              </a:solidFill>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2012359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19</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137" name="テキスト ボックス 5"/>
          <p:cNvSpPr txBox="1">
            <a:spLocks noChangeArrowheads="1"/>
          </p:cNvSpPr>
          <p:nvPr/>
        </p:nvSpPr>
        <p:spPr bwMode="auto">
          <a:xfrm>
            <a:off x="223092" y="1005408"/>
            <a:ext cx="8579385" cy="466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eaLnBrk="1" hangingPunct="1">
              <a:spcBef>
                <a:spcPts val="0"/>
              </a:spcBef>
              <a:spcAft>
                <a:spcPts val="600"/>
              </a:spcAft>
              <a:buFontTx/>
              <a:buNone/>
            </a:pPr>
            <a:r>
              <a:rPr lang="en-US" altLang="ja-JP" sz="2000" dirty="0">
                <a:latin typeface="Meiryo UI" pitchFamily="50" charset="-128"/>
                <a:ea typeface="Meiryo UI" pitchFamily="50" charset="-128"/>
                <a:cs typeface="Meiryo UI" pitchFamily="50" charset="-128"/>
              </a:rPr>
              <a:t>Amazon Relational Database Service (Amazon RDS) </a:t>
            </a:r>
            <a:r>
              <a:rPr lang="ja-JP" altLang="en-US" sz="2000" dirty="0">
                <a:latin typeface="Meiryo UI" pitchFamily="50" charset="-128"/>
                <a:ea typeface="Meiryo UI" pitchFamily="50" charset="-128"/>
                <a:cs typeface="Meiryo UI" pitchFamily="50" charset="-128"/>
              </a:rPr>
              <a:t>は、</a:t>
            </a:r>
            <a:r>
              <a:rPr lang="en-US" altLang="ja-JP" sz="2000" dirty="0">
                <a:latin typeface="Meiryo UI" pitchFamily="50" charset="-128"/>
                <a:ea typeface="Meiryo UI" pitchFamily="50" charset="-128"/>
                <a:cs typeface="Meiryo UI" pitchFamily="50" charset="-128"/>
              </a:rPr>
              <a:t>AWS </a:t>
            </a:r>
            <a:r>
              <a:rPr lang="ja-JP" altLang="en-US" sz="2000" dirty="0">
                <a:latin typeface="Meiryo UI" pitchFamily="50" charset="-128"/>
                <a:ea typeface="Meiryo UI" pitchFamily="50" charset="-128"/>
                <a:cs typeface="Meiryo UI" pitchFamily="50" charset="-128"/>
              </a:rPr>
              <a:t>クラウドでリレーショナルデータベースを簡単にセットアップ、運用、スケーリングできるウェブサービスです</a:t>
            </a:r>
            <a:r>
              <a:rPr lang="ja-JP" altLang="en-US" sz="2000" dirty="0" smtClean="0">
                <a:latin typeface="Meiryo UI" pitchFamily="50" charset="-128"/>
                <a:ea typeface="Meiryo UI" pitchFamily="50" charset="-128"/>
                <a:cs typeface="Meiryo UI" pitchFamily="50" charset="-128"/>
              </a:rPr>
              <a:t>。マネージド型</a:t>
            </a:r>
            <a:r>
              <a:rPr lang="ja-JP" altLang="en-US" sz="2000" dirty="0">
                <a:latin typeface="Meiryo UI" pitchFamily="50" charset="-128"/>
                <a:ea typeface="Meiryo UI" pitchFamily="50" charset="-128"/>
                <a:cs typeface="Meiryo UI" pitchFamily="50" charset="-128"/>
              </a:rPr>
              <a:t>リレーショナルデータベースサービス </a:t>
            </a:r>
            <a:r>
              <a:rPr lang="en-US" altLang="ja-JP" sz="2000" dirty="0">
                <a:latin typeface="Meiryo UI" pitchFamily="50" charset="-128"/>
                <a:ea typeface="Meiryo UI" pitchFamily="50" charset="-128"/>
                <a:cs typeface="Meiryo UI" pitchFamily="50" charset="-128"/>
              </a:rPr>
              <a:t>Amazon RDS </a:t>
            </a:r>
            <a:r>
              <a:rPr lang="ja-JP" altLang="en-US" sz="2000" dirty="0">
                <a:latin typeface="Meiryo UI" pitchFamily="50" charset="-128"/>
                <a:ea typeface="Meiryo UI" pitchFamily="50" charset="-128"/>
                <a:cs typeface="Meiryo UI" pitchFamily="50" charset="-128"/>
              </a:rPr>
              <a:t>がリレーショナルデータベースの困難で面倒な管理タスクの多くを引き受けるからです</a:t>
            </a:r>
            <a:r>
              <a:rPr lang="ja-JP" altLang="en-US" sz="2000" dirty="0" smtClean="0">
                <a:latin typeface="Meiryo UI" pitchFamily="50" charset="-128"/>
                <a:ea typeface="Meiryo UI" pitchFamily="50" charset="-128"/>
                <a:cs typeface="Meiryo UI" pitchFamily="50" charset="-128"/>
              </a:rPr>
              <a:t>。</a:t>
            </a:r>
            <a:endParaRPr lang="en-US" altLang="ja-JP" sz="2000" dirty="0" smtClean="0">
              <a:latin typeface="Meiryo UI" pitchFamily="50" charset="-128"/>
              <a:ea typeface="Meiryo UI" pitchFamily="50" charset="-128"/>
              <a:cs typeface="Meiryo UI" pitchFamily="50" charset="-128"/>
            </a:endParaRPr>
          </a:p>
          <a:p>
            <a:pPr eaLnBrk="1" hangingPunct="1">
              <a:spcBef>
                <a:spcPts val="0"/>
              </a:spcBef>
              <a:spcAft>
                <a:spcPts val="600"/>
              </a:spcAft>
              <a:buFontTx/>
              <a:buNone/>
            </a:pPr>
            <a:endParaRPr lang="en-US" altLang="ja-JP" sz="2000" dirty="0" smtClean="0">
              <a:latin typeface="Meiryo UI" pitchFamily="50" charset="-128"/>
              <a:ea typeface="Meiryo UI" pitchFamily="50" charset="-128"/>
              <a:cs typeface="Meiryo UI" pitchFamily="50" charset="-128"/>
            </a:endParaRPr>
          </a:p>
          <a:p>
            <a:pPr eaLnBrk="1" hangingPunct="1">
              <a:spcBef>
                <a:spcPts val="0"/>
              </a:spcBef>
              <a:spcAft>
                <a:spcPts val="600"/>
              </a:spcAft>
              <a:buFontTx/>
              <a:buNone/>
            </a:pPr>
            <a:r>
              <a:rPr lang="en-US" altLang="ja-JP" sz="2000" dirty="0">
                <a:latin typeface="Meiryo UI" pitchFamily="50" charset="-128"/>
                <a:ea typeface="Meiryo UI" pitchFamily="50" charset="-128"/>
                <a:cs typeface="Meiryo UI" pitchFamily="50" charset="-128"/>
              </a:rPr>
              <a:t>Amazon RDS </a:t>
            </a:r>
            <a:r>
              <a:rPr lang="ja-JP" altLang="en-US" sz="2000" dirty="0">
                <a:latin typeface="Meiryo UI" pitchFamily="50" charset="-128"/>
                <a:ea typeface="Meiryo UI" pitchFamily="50" charset="-128"/>
                <a:cs typeface="Meiryo UI" pitchFamily="50" charset="-128"/>
              </a:rPr>
              <a:t>の基本的な構成要素は </a:t>
            </a:r>
            <a:r>
              <a:rPr lang="en-US" altLang="ja-JP" sz="2000" dirty="0">
                <a:latin typeface="Meiryo UI" pitchFamily="50" charset="-128"/>
                <a:ea typeface="Meiryo UI" pitchFamily="50" charset="-128"/>
                <a:cs typeface="Meiryo UI" pitchFamily="50" charset="-128"/>
              </a:rPr>
              <a:t>DB </a:t>
            </a:r>
            <a:r>
              <a:rPr lang="ja-JP" altLang="en-US" sz="2000" dirty="0">
                <a:latin typeface="Meiryo UI" pitchFamily="50" charset="-128"/>
                <a:ea typeface="Meiryo UI" pitchFamily="50" charset="-128"/>
                <a:cs typeface="Meiryo UI" pitchFamily="50" charset="-128"/>
              </a:rPr>
              <a:t>インスタンスです。</a:t>
            </a:r>
            <a:r>
              <a:rPr lang="en-US" altLang="ja-JP" sz="2000" dirty="0">
                <a:latin typeface="Meiryo UI" pitchFamily="50" charset="-128"/>
                <a:ea typeface="Meiryo UI" pitchFamily="50" charset="-128"/>
                <a:cs typeface="Meiryo UI" pitchFamily="50" charset="-128"/>
              </a:rPr>
              <a:t>DB </a:t>
            </a:r>
            <a:r>
              <a:rPr lang="ja-JP" altLang="en-US" sz="2000" dirty="0">
                <a:latin typeface="Meiryo UI" pitchFamily="50" charset="-128"/>
                <a:ea typeface="Meiryo UI" pitchFamily="50" charset="-128"/>
                <a:cs typeface="Meiryo UI" pitchFamily="50" charset="-128"/>
              </a:rPr>
              <a:t>インスタンスは、</a:t>
            </a:r>
            <a:r>
              <a:rPr lang="en-US" altLang="ja-JP" sz="2000" dirty="0">
                <a:latin typeface="Meiryo UI" pitchFamily="50" charset="-128"/>
                <a:ea typeface="Meiryo UI" pitchFamily="50" charset="-128"/>
                <a:cs typeface="Meiryo UI" pitchFamily="50" charset="-128"/>
              </a:rPr>
              <a:t>AWS </a:t>
            </a:r>
            <a:r>
              <a:rPr lang="ja-JP" altLang="en-US" sz="2000" dirty="0">
                <a:latin typeface="Meiryo UI" pitchFamily="50" charset="-128"/>
                <a:ea typeface="Meiryo UI" pitchFamily="50" charset="-128"/>
                <a:cs typeface="Meiryo UI" pitchFamily="50" charset="-128"/>
              </a:rPr>
              <a:t>クラウド内の独立したデータベース環境です。</a:t>
            </a:r>
            <a:r>
              <a:rPr lang="en-US" altLang="ja-JP" sz="2000" dirty="0">
                <a:latin typeface="Meiryo UI" pitchFamily="50" charset="-128"/>
                <a:ea typeface="Meiryo UI" pitchFamily="50" charset="-128"/>
                <a:cs typeface="Meiryo UI" pitchFamily="50" charset="-128"/>
              </a:rPr>
              <a:t>DB </a:t>
            </a:r>
            <a:r>
              <a:rPr lang="ja-JP" altLang="en-US" sz="2000" dirty="0">
                <a:latin typeface="Meiryo UI" pitchFamily="50" charset="-128"/>
                <a:ea typeface="Meiryo UI" pitchFamily="50" charset="-128"/>
                <a:cs typeface="Meiryo UI" pitchFamily="50" charset="-128"/>
              </a:rPr>
              <a:t>インスタンスには、ユーザーが作成した複数のデータベースを含めることができます。</a:t>
            </a:r>
          </a:p>
          <a:p>
            <a:pPr eaLnBrk="1" hangingPunct="1">
              <a:spcBef>
                <a:spcPts val="0"/>
              </a:spcBef>
              <a:spcAft>
                <a:spcPts val="600"/>
              </a:spcAft>
              <a:buFontTx/>
              <a:buNone/>
            </a:pPr>
            <a:endParaRPr lang="en-US" altLang="ja-JP" sz="2000" dirty="0" smtClean="0">
              <a:latin typeface="Meiryo UI" pitchFamily="50" charset="-128"/>
              <a:ea typeface="Meiryo UI" pitchFamily="50" charset="-128"/>
              <a:cs typeface="Meiryo UI" pitchFamily="50" charset="-128"/>
            </a:endParaRPr>
          </a:p>
          <a:p>
            <a:pPr eaLnBrk="1" hangingPunct="1">
              <a:spcBef>
                <a:spcPts val="0"/>
              </a:spcBef>
              <a:spcAft>
                <a:spcPts val="600"/>
              </a:spcAft>
              <a:buFontTx/>
              <a:buNone/>
            </a:pPr>
            <a:r>
              <a:rPr lang="ja-JP" altLang="en-US" sz="2000" dirty="0" smtClean="0">
                <a:latin typeface="Meiryo UI" pitchFamily="50" charset="-128"/>
                <a:ea typeface="Meiryo UI" pitchFamily="50" charset="-128"/>
                <a:cs typeface="Meiryo UI" pitchFamily="50" charset="-128"/>
              </a:rPr>
              <a:t>各 </a:t>
            </a:r>
            <a:r>
              <a:rPr lang="en-US" altLang="ja-JP" sz="2000" dirty="0">
                <a:latin typeface="Meiryo UI" pitchFamily="50" charset="-128"/>
                <a:ea typeface="Meiryo UI" pitchFamily="50" charset="-128"/>
                <a:cs typeface="Meiryo UI" pitchFamily="50" charset="-128"/>
              </a:rPr>
              <a:t>DB </a:t>
            </a:r>
            <a:r>
              <a:rPr lang="ja-JP" altLang="en-US" sz="2000" dirty="0">
                <a:latin typeface="Meiryo UI" pitchFamily="50" charset="-128"/>
                <a:ea typeface="Meiryo UI" pitchFamily="50" charset="-128"/>
                <a:cs typeface="Meiryo UI" pitchFamily="50" charset="-128"/>
              </a:rPr>
              <a:t>インスタンスでは、</a:t>
            </a:r>
            <a:r>
              <a:rPr lang="en-US" altLang="ja-JP" sz="2000" dirty="0">
                <a:latin typeface="Meiryo UI" pitchFamily="50" charset="-128"/>
                <a:ea typeface="Meiryo UI" pitchFamily="50" charset="-128"/>
                <a:cs typeface="Meiryo UI" pitchFamily="50" charset="-128"/>
              </a:rPr>
              <a:t>DB </a:t>
            </a:r>
            <a:r>
              <a:rPr lang="ja-JP" altLang="en-US" sz="2000" dirty="0">
                <a:latin typeface="Meiryo UI" pitchFamily="50" charset="-128"/>
                <a:ea typeface="Meiryo UI" pitchFamily="50" charset="-128"/>
                <a:cs typeface="Meiryo UI" pitchFamily="50" charset="-128"/>
              </a:rPr>
              <a:t>エンジンが実行されます。</a:t>
            </a:r>
            <a:r>
              <a:rPr lang="en-US" altLang="ja-JP" sz="2000" dirty="0">
                <a:latin typeface="Meiryo UI" pitchFamily="50" charset="-128"/>
                <a:ea typeface="Meiryo UI" pitchFamily="50" charset="-128"/>
                <a:cs typeface="Meiryo UI" pitchFamily="50" charset="-128"/>
              </a:rPr>
              <a:t>Amazon RDS </a:t>
            </a:r>
            <a:r>
              <a:rPr lang="ja-JP" altLang="en-US" sz="2000" dirty="0">
                <a:latin typeface="Meiryo UI" pitchFamily="50" charset="-128"/>
                <a:ea typeface="Meiryo UI" pitchFamily="50" charset="-128"/>
                <a:cs typeface="Meiryo UI" pitchFamily="50" charset="-128"/>
              </a:rPr>
              <a:t>で現在サポートされる </a:t>
            </a:r>
            <a:r>
              <a:rPr lang="en-US" altLang="ja-JP" sz="2000" dirty="0">
                <a:latin typeface="Meiryo UI" pitchFamily="50" charset="-128"/>
                <a:ea typeface="Meiryo UI" pitchFamily="50" charset="-128"/>
                <a:cs typeface="Meiryo UI" pitchFamily="50" charset="-128"/>
              </a:rPr>
              <a:t>DB </a:t>
            </a:r>
            <a:r>
              <a:rPr lang="ja-JP" altLang="en-US" sz="2000" dirty="0">
                <a:latin typeface="Meiryo UI" pitchFamily="50" charset="-128"/>
                <a:ea typeface="Meiryo UI" pitchFamily="50" charset="-128"/>
                <a:cs typeface="Meiryo UI" pitchFamily="50" charset="-128"/>
              </a:rPr>
              <a:t>エンジンは、</a:t>
            </a:r>
            <a:r>
              <a:rPr lang="en-US" altLang="ja-JP" sz="2000" dirty="0">
                <a:latin typeface="Meiryo UI" pitchFamily="50" charset="-128"/>
                <a:ea typeface="Meiryo UI" pitchFamily="50" charset="-128"/>
                <a:cs typeface="Meiryo UI" pitchFamily="50" charset="-128"/>
              </a:rPr>
              <a:t>MySQL</a:t>
            </a:r>
            <a:r>
              <a:rPr lang="ja-JP" altLang="en-US" sz="2000" dirty="0" err="1">
                <a:latin typeface="Meiryo UI" pitchFamily="50" charset="-128"/>
                <a:ea typeface="Meiryo UI" pitchFamily="50" charset="-128"/>
                <a:cs typeface="Meiryo UI" pitchFamily="50" charset="-128"/>
              </a:rPr>
              <a:t>、</a:t>
            </a:r>
            <a:r>
              <a:rPr lang="en-US" altLang="ja-JP" sz="2000" dirty="0" err="1">
                <a:latin typeface="Meiryo UI" pitchFamily="50" charset="-128"/>
                <a:ea typeface="Meiryo UI" pitchFamily="50" charset="-128"/>
                <a:cs typeface="Meiryo UI" pitchFamily="50" charset="-128"/>
              </a:rPr>
              <a:t>MariaDB</a:t>
            </a:r>
            <a:r>
              <a:rPr lang="ja-JP" altLang="en-US" sz="2000" dirty="0" err="1">
                <a:latin typeface="Meiryo UI" pitchFamily="50" charset="-128"/>
                <a:ea typeface="Meiryo UI" pitchFamily="50" charset="-128"/>
                <a:cs typeface="Meiryo UI" pitchFamily="50" charset="-128"/>
              </a:rPr>
              <a:t>、</a:t>
            </a:r>
            <a:r>
              <a:rPr lang="en-US" altLang="ja-JP" sz="2000" dirty="0">
                <a:latin typeface="Meiryo UI" pitchFamily="50" charset="-128"/>
                <a:ea typeface="Meiryo UI" pitchFamily="50" charset="-128"/>
                <a:cs typeface="Meiryo UI" pitchFamily="50" charset="-128"/>
              </a:rPr>
              <a:t>PostgreSQL</a:t>
            </a:r>
            <a:r>
              <a:rPr lang="ja-JP" altLang="en-US" sz="2000" dirty="0" err="1">
                <a:latin typeface="Meiryo UI" pitchFamily="50" charset="-128"/>
                <a:ea typeface="Meiryo UI" pitchFamily="50" charset="-128"/>
                <a:cs typeface="Meiryo UI" pitchFamily="50" charset="-128"/>
              </a:rPr>
              <a:t>、</a:t>
            </a:r>
            <a:r>
              <a:rPr lang="en-US" altLang="ja-JP" sz="2000" dirty="0">
                <a:latin typeface="Meiryo UI" pitchFamily="50" charset="-128"/>
                <a:ea typeface="Meiryo UI" pitchFamily="50" charset="-128"/>
                <a:cs typeface="Meiryo UI" pitchFamily="50" charset="-128"/>
              </a:rPr>
              <a:t>Oracle</a:t>
            </a:r>
            <a:r>
              <a:rPr lang="ja-JP" altLang="en-US" sz="2000" dirty="0" err="1">
                <a:latin typeface="Meiryo UI" pitchFamily="50" charset="-128"/>
                <a:ea typeface="Meiryo UI" pitchFamily="50" charset="-128"/>
                <a:cs typeface="Meiryo UI" pitchFamily="50" charset="-128"/>
              </a:rPr>
              <a:t>、</a:t>
            </a:r>
            <a:r>
              <a:rPr lang="ja-JP" altLang="en-US" sz="2000" dirty="0">
                <a:latin typeface="Meiryo UI" pitchFamily="50" charset="-128"/>
                <a:ea typeface="Meiryo UI" pitchFamily="50" charset="-128"/>
                <a:cs typeface="Meiryo UI" pitchFamily="50" charset="-128"/>
              </a:rPr>
              <a:t>および </a:t>
            </a:r>
            <a:r>
              <a:rPr lang="en-US" altLang="ja-JP" sz="2000" dirty="0">
                <a:latin typeface="Meiryo UI" pitchFamily="50" charset="-128"/>
                <a:ea typeface="Meiryo UI" pitchFamily="50" charset="-128"/>
                <a:cs typeface="Meiryo UI" pitchFamily="50" charset="-128"/>
              </a:rPr>
              <a:t>Microsoft SQL Server </a:t>
            </a:r>
            <a:r>
              <a:rPr lang="ja-JP" altLang="en-US" sz="2000" dirty="0">
                <a:latin typeface="Meiryo UI" pitchFamily="50" charset="-128"/>
                <a:ea typeface="Meiryo UI" pitchFamily="50" charset="-128"/>
                <a:cs typeface="Meiryo UI" pitchFamily="50" charset="-128"/>
              </a:rPr>
              <a:t>です。</a:t>
            </a:r>
            <a:endParaRPr lang="en-US" altLang="ja-JP" sz="2000" dirty="0" smtClean="0">
              <a:latin typeface="Meiryo UI" pitchFamily="50" charset="-128"/>
              <a:ea typeface="Meiryo UI" pitchFamily="50" charset="-128"/>
              <a:cs typeface="Meiryo UI" pitchFamily="50" charset="-128"/>
            </a:endParaRPr>
          </a:p>
          <a:p>
            <a:pPr eaLnBrk="1" hangingPunct="1">
              <a:spcBef>
                <a:spcPts val="0"/>
              </a:spcBef>
              <a:spcAft>
                <a:spcPts val="600"/>
              </a:spcAft>
              <a:buFontTx/>
              <a:buNone/>
            </a:pPr>
            <a:r>
              <a:rPr lang="en-US" altLang="ja-JP" sz="1600" dirty="0" smtClean="0">
                <a:solidFill>
                  <a:schemeClr val="bg1">
                    <a:lumMod val="65000"/>
                  </a:schemeClr>
                </a:solidFill>
                <a:latin typeface="Meiryo UI" pitchFamily="50" charset="-128"/>
                <a:ea typeface="Meiryo UI" pitchFamily="50" charset="-128"/>
                <a:cs typeface="Meiryo UI" pitchFamily="50" charset="-128"/>
              </a:rPr>
              <a:t>(</a:t>
            </a:r>
            <a:r>
              <a:rPr lang="en-US" altLang="ja-JP" sz="1600" dirty="0">
                <a:solidFill>
                  <a:schemeClr val="bg1">
                    <a:lumMod val="65000"/>
                  </a:schemeClr>
                </a:solidFill>
                <a:latin typeface="Meiryo UI" pitchFamily="50" charset="-128"/>
                <a:ea typeface="Meiryo UI" pitchFamily="50" charset="-128"/>
                <a:cs typeface="Meiryo UI" pitchFamily="50" charset="-128"/>
              </a:rPr>
              <a:t>From : https://docs.aws.amazon.com/ja_jp/AmazonRDS/latest/UserGuide/Welcome.html)</a:t>
            </a:r>
            <a:endParaRPr lang="en-US" altLang="ja-JP" sz="1600" dirty="0" smtClean="0">
              <a:solidFill>
                <a:schemeClr val="bg1">
                  <a:lumMod val="65000"/>
                </a:schemeClr>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３－１．</a:t>
            </a:r>
            <a:r>
              <a:rPr lang="en-US" altLang="ja-JP" sz="2800" dirty="0" smtClean="0">
                <a:solidFill>
                  <a:schemeClr val="tx2"/>
                </a:solidFill>
                <a:latin typeface="Meiryo UI" pitchFamily="50" charset="-128"/>
                <a:ea typeface="Meiryo UI" pitchFamily="50" charset="-128"/>
                <a:cs typeface="Meiryo UI" pitchFamily="50" charset="-128"/>
              </a:rPr>
              <a:t>RDS</a:t>
            </a:r>
            <a:r>
              <a:rPr lang="ja-JP" altLang="en-US" sz="2800" dirty="0">
                <a:solidFill>
                  <a:schemeClr val="tx2"/>
                </a:solidFill>
                <a:latin typeface="Meiryo UI" pitchFamily="50" charset="-128"/>
                <a:ea typeface="Meiryo UI" pitchFamily="50" charset="-128"/>
                <a:cs typeface="Meiryo UI" pitchFamily="50" charset="-128"/>
              </a:rPr>
              <a:t> </a:t>
            </a:r>
            <a:r>
              <a:rPr lang="ja-JP" altLang="en-US" sz="2800" dirty="0" smtClean="0">
                <a:solidFill>
                  <a:schemeClr val="tx2"/>
                </a:solidFill>
                <a:latin typeface="Meiryo UI" pitchFamily="50" charset="-128"/>
                <a:ea typeface="Meiryo UI" pitchFamily="50" charset="-128"/>
                <a:cs typeface="Meiryo UI" pitchFamily="50" charset="-128"/>
              </a:rPr>
              <a:t>とは</a:t>
            </a:r>
            <a:endParaRPr lang="ja-JP" altLang="en-US" sz="2800" dirty="0">
              <a:solidFill>
                <a:schemeClr val="tx2"/>
              </a:solidFill>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4238910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63625"/>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３－２．</a:t>
            </a:r>
            <a:r>
              <a:rPr lang="en-US" altLang="ja-JP" sz="2800" dirty="0">
                <a:solidFill>
                  <a:schemeClr val="tx2"/>
                </a:solidFill>
                <a:latin typeface="Meiryo UI" pitchFamily="50" charset="-128"/>
                <a:ea typeface="Meiryo UI" pitchFamily="50" charset="-128"/>
                <a:cs typeface="Meiryo UI" pitchFamily="50" charset="-128"/>
              </a:rPr>
              <a:t> PostgreSQL</a:t>
            </a:r>
            <a:r>
              <a:rPr lang="ja-JP" altLang="en-US" sz="2800" dirty="0" smtClean="0">
                <a:solidFill>
                  <a:schemeClr val="tx2"/>
                </a:solidFill>
                <a:latin typeface="Meiryo UI" pitchFamily="50" charset="-128"/>
                <a:ea typeface="Meiryo UI" pitchFamily="50" charset="-128"/>
                <a:cs typeface="Meiryo UI" pitchFamily="50" charset="-128"/>
              </a:rPr>
              <a:t>構築、サービスメニュー</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20</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正方形/長方形 25"/>
          <p:cNvSpPr/>
          <p:nvPr/>
        </p:nvSpPr>
        <p:spPr>
          <a:xfrm>
            <a:off x="531320" y="1613790"/>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27" name="正方形/長方形 26"/>
          <p:cNvSpPr/>
          <p:nvPr/>
        </p:nvSpPr>
        <p:spPr>
          <a:xfrm>
            <a:off x="2646525" y="4225611"/>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34565021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5"/>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３</a:t>
            </a:r>
            <a:r>
              <a:rPr lang="ja-JP" altLang="en-US" sz="2800" dirty="0" smtClean="0">
                <a:solidFill>
                  <a:schemeClr val="tx2"/>
                </a:solidFill>
                <a:latin typeface="Meiryo UI" pitchFamily="50" charset="-128"/>
                <a:ea typeface="Meiryo UI" pitchFamily="50" charset="-128"/>
                <a:cs typeface="Meiryo UI" pitchFamily="50" charset="-128"/>
              </a:rPr>
              <a:t>－３．</a:t>
            </a:r>
            <a:r>
              <a:rPr lang="en-US" altLang="ja-JP" sz="2800" dirty="0">
                <a:solidFill>
                  <a:schemeClr val="tx2"/>
                </a:solidFill>
                <a:latin typeface="Meiryo UI" pitchFamily="50" charset="-128"/>
                <a:ea typeface="Meiryo UI" pitchFamily="50" charset="-128"/>
                <a:cs typeface="Meiryo UI" pitchFamily="50" charset="-128"/>
              </a:rPr>
              <a:t> PostgreSQL</a:t>
            </a:r>
            <a:r>
              <a:rPr lang="ja-JP" altLang="en-US" sz="2800" dirty="0" smtClean="0">
                <a:solidFill>
                  <a:schemeClr val="tx2"/>
                </a:solidFill>
                <a:latin typeface="Meiryo UI" pitchFamily="50" charset="-128"/>
                <a:ea typeface="Meiryo UI" pitchFamily="50" charset="-128"/>
                <a:cs typeface="Meiryo UI" pitchFamily="50" charset="-128"/>
              </a:rPr>
              <a:t>環境構築、始める</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21</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88407" y="2554466"/>
            <a:ext cx="1368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8763307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グループ化 35"/>
          <p:cNvGrpSpPr/>
          <p:nvPr/>
        </p:nvGrpSpPr>
        <p:grpSpPr>
          <a:xfrm>
            <a:off x="-7733" y="1049230"/>
            <a:ext cx="9145489" cy="5808770"/>
            <a:chOff x="-7883" y="1052366"/>
            <a:chExt cx="9145489" cy="5808770"/>
          </a:xfrm>
        </p:grpSpPr>
        <p:pic>
          <p:nvPicPr>
            <p:cNvPr id="11" name="図 10"/>
            <p:cNvPicPr>
              <a:picLocks noChangeAspect="1"/>
            </p:cNvPicPr>
            <p:nvPr/>
          </p:nvPicPr>
          <p:blipFill>
            <a:blip r:embed="rId3"/>
            <a:stretch>
              <a:fillRect/>
            </a:stretch>
          </p:blipFill>
          <p:spPr>
            <a:xfrm>
              <a:off x="0" y="1056593"/>
              <a:ext cx="4756394" cy="2971953"/>
            </a:xfrm>
            <a:prstGeom prst="rect">
              <a:avLst/>
            </a:prstGeom>
          </p:spPr>
        </p:pic>
        <p:pic>
          <p:nvPicPr>
            <p:cNvPr id="12" name="図 11"/>
            <p:cNvPicPr>
              <a:picLocks noChangeAspect="1"/>
            </p:cNvPicPr>
            <p:nvPr/>
          </p:nvPicPr>
          <p:blipFill>
            <a:blip r:embed="rId4"/>
            <a:stretch>
              <a:fillRect/>
            </a:stretch>
          </p:blipFill>
          <p:spPr>
            <a:xfrm>
              <a:off x="-7883" y="3886047"/>
              <a:ext cx="4756394" cy="2971953"/>
            </a:xfrm>
            <a:prstGeom prst="rect">
              <a:avLst/>
            </a:prstGeom>
          </p:spPr>
        </p:pic>
        <p:pic>
          <p:nvPicPr>
            <p:cNvPr id="29" name="図 28"/>
            <p:cNvPicPr>
              <a:picLocks noChangeAspect="1"/>
            </p:cNvPicPr>
            <p:nvPr/>
          </p:nvPicPr>
          <p:blipFill>
            <a:blip r:embed="rId5"/>
            <a:stretch>
              <a:fillRect/>
            </a:stretch>
          </p:blipFill>
          <p:spPr>
            <a:xfrm>
              <a:off x="3135436" y="1052530"/>
              <a:ext cx="4756394" cy="2971953"/>
            </a:xfrm>
            <a:prstGeom prst="rect">
              <a:avLst/>
            </a:prstGeom>
          </p:spPr>
        </p:pic>
        <p:pic>
          <p:nvPicPr>
            <p:cNvPr id="33" name="図 32"/>
            <p:cNvPicPr>
              <a:picLocks noChangeAspect="1"/>
            </p:cNvPicPr>
            <p:nvPr/>
          </p:nvPicPr>
          <p:blipFill>
            <a:blip r:embed="rId6"/>
            <a:stretch>
              <a:fillRect/>
            </a:stretch>
          </p:blipFill>
          <p:spPr>
            <a:xfrm>
              <a:off x="3131486" y="3883407"/>
              <a:ext cx="4756394" cy="2971953"/>
            </a:xfrm>
            <a:prstGeom prst="rect">
              <a:avLst/>
            </a:prstGeom>
          </p:spPr>
        </p:pic>
        <p:pic>
          <p:nvPicPr>
            <p:cNvPr id="34" name="図 33"/>
            <p:cNvPicPr>
              <a:picLocks noChangeAspect="1"/>
            </p:cNvPicPr>
            <p:nvPr/>
          </p:nvPicPr>
          <p:blipFill>
            <a:blip r:embed="rId7"/>
            <a:stretch>
              <a:fillRect/>
            </a:stretch>
          </p:blipFill>
          <p:spPr>
            <a:xfrm>
              <a:off x="6013245" y="1052366"/>
              <a:ext cx="3124361" cy="2971953"/>
            </a:xfrm>
            <a:prstGeom prst="rect">
              <a:avLst/>
            </a:prstGeom>
          </p:spPr>
        </p:pic>
        <p:pic>
          <p:nvPicPr>
            <p:cNvPr id="35" name="図 34"/>
            <p:cNvPicPr>
              <a:picLocks noChangeAspect="1"/>
            </p:cNvPicPr>
            <p:nvPr/>
          </p:nvPicPr>
          <p:blipFill>
            <a:blip r:embed="rId8"/>
            <a:stretch>
              <a:fillRect/>
            </a:stretch>
          </p:blipFill>
          <p:spPr>
            <a:xfrm>
              <a:off x="6013244" y="3889183"/>
              <a:ext cx="3124361" cy="2971953"/>
            </a:xfrm>
            <a:prstGeom prst="rect">
              <a:avLst/>
            </a:prstGeom>
          </p:spPr>
        </p:pic>
      </p:grpSp>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３－４．</a:t>
            </a:r>
            <a:r>
              <a:rPr lang="en-US" altLang="ja-JP" sz="2800" dirty="0" smtClean="0">
                <a:solidFill>
                  <a:schemeClr val="tx2"/>
                </a:solidFill>
                <a:latin typeface="Meiryo UI" pitchFamily="50" charset="-128"/>
                <a:ea typeface="Meiryo UI" pitchFamily="50" charset="-128"/>
                <a:cs typeface="Meiryo UI" pitchFamily="50" charset="-128"/>
              </a:rPr>
              <a:t> </a:t>
            </a:r>
            <a:r>
              <a:rPr lang="en-US" altLang="ja-JP" sz="2800" dirty="0">
                <a:solidFill>
                  <a:schemeClr val="tx2"/>
                </a:solidFill>
                <a:latin typeface="Meiryo UI" pitchFamily="50" charset="-128"/>
                <a:ea typeface="Meiryo UI" pitchFamily="50" charset="-128"/>
                <a:cs typeface="Meiryo UI" pitchFamily="50" charset="-128"/>
              </a:rPr>
              <a:t>PostgreSQL</a:t>
            </a:r>
            <a:r>
              <a:rPr lang="ja-JP" altLang="en-US" sz="2800" dirty="0" smtClean="0">
                <a:solidFill>
                  <a:schemeClr val="tx2"/>
                </a:solidFill>
                <a:latin typeface="Meiryo UI" pitchFamily="50" charset="-128"/>
                <a:ea typeface="Meiryo UI" pitchFamily="50" charset="-128"/>
                <a:cs typeface="Meiryo UI" pitchFamily="50" charset="-128"/>
              </a:rPr>
              <a:t>環境構築、作成</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22</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328532" y="1517983"/>
            <a:ext cx="1368000" cy="462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8" name="正方形/長方形 17"/>
          <p:cNvSpPr/>
          <p:nvPr/>
        </p:nvSpPr>
        <p:spPr>
          <a:xfrm>
            <a:off x="307975" y="2974636"/>
            <a:ext cx="961149" cy="5414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20" name="正方形/長方形 19"/>
          <p:cNvSpPr/>
          <p:nvPr/>
        </p:nvSpPr>
        <p:spPr>
          <a:xfrm>
            <a:off x="2184982" y="4368202"/>
            <a:ext cx="865818" cy="54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21" name="正方形/長方形 20"/>
          <p:cNvSpPr/>
          <p:nvPr/>
        </p:nvSpPr>
        <p:spPr>
          <a:xfrm>
            <a:off x="328532" y="5434161"/>
            <a:ext cx="747062" cy="190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23" name="正方形/長方形 22"/>
          <p:cNvSpPr/>
          <p:nvPr/>
        </p:nvSpPr>
        <p:spPr>
          <a:xfrm>
            <a:off x="328532" y="6127749"/>
            <a:ext cx="747062" cy="190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3" name="正方形/長方形 12"/>
          <p:cNvSpPr/>
          <p:nvPr/>
        </p:nvSpPr>
        <p:spPr>
          <a:xfrm>
            <a:off x="6350162" y="2008762"/>
            <a:ext cx="1003138" cy="3760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6" name="正方形/長方形 15"/>
          <p:cNvSpPr/>
          <p:nvPr/>
        </p:nvSpPr>
        <p:spPr>
          <a:xfrm>
            <a:off x="6323100" y="1313493"/>
            <a:ext cx="747062" cy="190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30" name="正方形/長方形 29"/>
          <p:cNvSpPr/>
          <p:nvPr/>
        </p:nvSpPr>
        <p:spPr>
          <a:xfrm>
            <a:off x="6333724" y="3736009"/>
            <a:ext cx="747062" cy="190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32" name="正方形/長方形 31"/>
          <p:cNvSpPr/>
          <p:nvPr/>
        </p:nvSpPr>
        <p:spPr>
          <a:xfrm>
            <a:off x="8390693" y="6495884"/>
            <a:ext cx="747062" cy="190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39" name="正方形/長方形 38"/>
          <p:cNvSpPr/>
          <p:nvPr/>
        </p:nvSpPr>
        <p:spPr>
          <a:xfrm>
            <a:off x="328532" y="6349999"/>
            <a:ext cx="747062" cy="190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38560566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stretch>
            <a:fillRect/>
          </a:stretch>
        </p:blipFill>
        <p:spPr>
          <a:xfrm>
            <a:off x="0" y="1076886"/>
            <a:ext cx="9144000" cy="5429250"/>
          </a:xfrm>
          <a:prstGeom prst="rect">
            <a:avLst/>
          </a:prstGeom>
        </p:spPr>
      </p:pic>
      <p:sp>
        <p:nvSpPr>
          <p:cNvPr id="4098" name="タイトル 1"/>
          <p:cNvSpPr>
            <a:spLocks noGrp="1"/>
          </p:cNvSpPr>
          <p:nvPr>
            <p:ph type="title" idx="4294967295"/>
          </p:nvPr>
        </p:nvSpPr>
        <p:spPr>
          <a:xfrm>
            <a:off x="251135" y="273922"/>
            <a:ext cx="8719443"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a:t>
            </a:r>
            <a:r>
              <a:rPr lang="ja-JP" altLang="en-US" sz="2800" dirty="0">
                <a:solidFill>
                  <a:schemeClr val="tx2"/>
                </a:solidFill>
                <a:latin typeface="Meiryo UI" pitchFamily="50" charset="-128"/>
                <a:ea typeface="Meiryo UI" pitchFamily="50" charset="-128"/>
                <a:cs typeface="Meiryo UI" pitchFamily="50" charset="-128"/>
              </a:rPr>
              <a:t>５</a:t>
            </a:r>
            <a:r>
              <a:rPr lang="ja-JP" altLang="en-US" sz="2800" dirty="0" smtClean="0">
                <a:solidFill>
                  <a:schemeClr val="tx2"/>
                </a:solidFill>
                <a:latin typeface="Meiryo UI" pitchFamily="50" charset="-128"/>
                <a:ea typeface="Meiryo UI" pitchFamily="50" charset="-128"/>
                <a:cs typeface="Meiryo UI" pitchFamily="50" charset="-128"/>
              </a:rPr>
              <a:t>．</a:t>
            </a:r>
            <a:r>
              <a:rPr lang="en-US" altLang="ja-JP" sz="2800" dirty="0" smtClean="0">
                <a:solidFill>
                  <a:schemeClr val="tx2"/>
                </a:solidFill>
                <a:latin typeface="Meiryo UI" pitchFamily="50" charset="-128"/>
                <a:ea typeface="Meiryo UI" pitchFamily="50" charset="-128"/>
                <a:cs typeface="Meiryo UI" pitchFamily="50" charset="-128"/>
              </a:rPr>
              <a:t> </a:t>
            </a:r>
            <a:r>
              <a:rPr lang="en-US" altLang="ja-JP" sz="2800" dirty="0">
                <a:solidFill>
                  <a:schemeClr val="tx2"/>
                </a:solidFill>
                <a:latin typeface="Meiryo UI" pitchFamily="50" charset="-128"/>
                <a:ea typeface="Meiryo UI" pitchFamily="50" charset="-128"/>
                <a:cs typeface="Meiryo UI" pitchFamily="50" charset="-128"/>
              </a:rPr>
              <a:t>PostgreSQL</a:t>
            </a:r>
            <a:r>
              <a:rPr lang="ja-JP" altLang="en-US" sz="2800" dirty="0" smtClean="0">
                <a:solidFill>
                  <a:schemeClr val="tx2"/>
                </a:solidFill>
                <a:latin typeface="Meiryo UI" pitchFamily="50" charset="-128"/>
                <a:ea typeface="Meiryo UI" pitchFamily="50" charset="-128"/>
                <a:cs typeface="Meiryo UI" pitchFamily="50" charset="-128"/>
              </a:rPr>
              <a:t>環境構築、接続情報</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23</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7411593" y="1815897"/>
            <a:ext cx="1456510" cy="462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8" name="正方形/長方形 17"/>
          <p:cNvSpPr/>
          <p:nvPr/>
        </p:nvSpPr>
        <p:spPr>
          <a:xfrm>
            <a:off x="2511145" y="3773487"/>
            <a:ext cx="3456103" cy="1500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42347169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7"/>
            <a:ext cx="4572000" cy="27146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３－６．</a:t>
            </a:r>
            <a:r>
              <a:rPr lang="en-US" altLang="ja-JP" sz="2800" dirty="0" smtClean="0">
                <a:solidFill>
                  <a:schemeClr val="tx2"/>
                </a:solidFill>
                <a:latin typeface="Meiryo UI" pitchFamily="50" charset="-128"/>
                <a:ea typeface="Meiryo UI" pitchFamily="50" charset="-128"/>
                <a:cs typeface="Meiryo UI" pitchFamily="50" charset="-128"/>
              </a:rPr>
              <a:t> </a:t>
            </a:r>
            <a:r>
              <a:rPr lang="en-US" altLang="ja-JP" sz="2800" dirty="0">
                <a:solidFill>
                  <a:schemeClr val="tx2"/>
                </a:solidFill>
                <a:latin typeface="Meiryo UI" pitchFamily="50" charset="-128"/>
                <a:ea typeface="Meiryo UI" pitchFamily="50" charset="-128"/>
                <a:cs typeface="Meiryo UI" pitchFamily="50" charset="-128"/>
              </a:rPr>
              <a:t>PostgreSQL</a:t>
            </a:r>
            <a:r>
              <a:rPr lang="ja-JP" altLang="en-US" sz="2800" dirty="0" smtClean="0">
                <a:solidFill>
                  <a:schemeClr val="tx2"/>
                </a:solidFill>
                <a:latin typeface="Meiryo UI" pitchFamily="50" charset="-128"/>
                <a:ea typeface="Meiryo UI" pitchFamily="50" charset="-128"/>
                <a:cs typeface="Meiryo UI" pitchFamily="50" charset="-128"/>
              </a:rPr>
              <a:t>環境構築、セキュリティグループ</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24</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 name="図 2"/>
          <p:cNvPicPr>
            <a:picLocks noChangeAspect="1"/>
          </p:cNvPicPr>
          <p:nvPr/>
        </p:nvPicPr>
        <p:blipFill>
          <a:blip r:embed="rId4"/>
          <a:stretch>
            <a:fillRect/>
          </a:stretch>
        </p:blipFill>
        <p:spPr>
          <a:xfrm>
            <a:off x="0" y="3778250"/>
            <a:ext cx="4572000" cy="2714625"/>
          </a:xfrm>
          <a:prstGeom prst="rect">
            <a:avLst/>
          </a:prstGeom>
        </p:spPr>
      </p:pic>
      <p:pic>
        <p:nvPicPr>
          <p:cNvPr id="7" name="図 6"/>
          <p:cNvPicPr>
            <a:picLocks noChangeAspect="1"/>
          </p:cNvPicPr>
          <p:nvPr/>
        </p:nvPicPr>
        <p:blipFill>
          <a:blip r:embed="rId5"/>
          <a:stretch>
            <a:fillRect/>
          </a:stretch>
        </p:blipFill>
        <p:spPr>
          <a:xfrm>
            <a:off x="4572000" y="1063625"/>
            <a:ext cx="4572000" cy="2714625"/>
          </a:xfrm>
          <a:prstGeom prst="rect">
            <a:avLst/>
          </a:prstGeom>
        </p:spPr>
      </p:pic>
      <p:sp>
        <p:nvSpPr>
          <p:cNvPr id="10" name="正方形/長方形 9"/>
          <p:cNvSpPr/>
          <p:nvPr/>
        </p:nvSpPr>
        <p:spPr>
          <a:xfrm>
            <a:off x="3251858" y="3302001"/>
            <a:ext cx="747062" cy="267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1" name="正方形/長方形 10"/>
          <p:cNvSpPr/>
          <p:nvPr/>
        </p:nvSpPr>
        <p:spPr>
          <a:xfrm>
            <a:off x="1177524" y="5471676"/>
            <a:ext cx="747062" cy="190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2" name="正方形/長方形 11"/>
          <p:cNvSpPr/>
          <p:nvPr/>
        </p:nvSpPr>
        <p:spPr>
          <a:xfrm>
            <a:off x="3404256" y="5746457"/>
            <a:ext cx="900000" cy="190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3" name="正方形/長方形 12"/>
          <p:cNvSpPr/>
          <p:nvPr/>
        </p:nvSpPr>
        <p:spPr>
          <a:xfrm>
            <a:off x="8301667" y="3436664"/>
            <a:ext cx="540000" cy="190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4" name="正方形/長方形 13"/>
          <p:cNvSpPr/>
          <p:nvPr/>
        </p:nvSpPr>
        <p:spPr>
          <a:xfrm>
            <a:off x="4775854" y="2185259"/>
            <a:ext cx="3953278" cy="5325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6217402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11112" y="1058864"/>
            <a:ext cx="9144000" cy="543877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３－７．</a:t>
            </a:r>
            <a:r>
              <a:rPr lang="en-US" altLang="ja-JP" sz="2800" dirty="0" smtClean="0">
                <a:solidFill>
                  <a:schemeClr val="tx2"/>
                </a:solidFill>
                <a:latin typeface="Meiryo UI" pitchFamily="50" charset="-128"/>
                <a:ea typeface="Meiryo UI" pitchFamily="50" charset="-128"/>
                <a:cs typeface="Meiryo UI" pitchFamily="50" charset="-128"/>
              </a:rPr>
              <a:t> </a:t>
            </a:r>
            <a:r>
              <a:rPr lang="en-US" altLang="ja-JP" sz="2800" dirty="0">
                <a:solidFill>
                  <a:schemeClr val="tx2"/>
                </a:solidFill>
                <a:latin typeface="Meiryo UI" pitchFamily="50" charset="-128"/>
                <a:ea typeface="Meiryo UI" pitchFamily="50" charset="-128"/>
                <a:cs typeface="Meiryo UI" pitchFamily="50" charset="-128"/>
              </a:rPr>
              <a:t>PostgreSQL</a:t>
            </a:r>
            <a:r>
              <a:rPr lang="ja-JP" altLang="en-US" sz="2800" dirty="0" smtClean="0">
                <a:solidFill>
                  <a:schemeClr val="tx2"/>
                </a:solidFill>
                <a:latin typeface="Meiryo UI" pitchFamily="50" charset="-128"/>
                <a:ea typeface="Meiryo UI" pitchFamily="50" charset="-128"/>
                <a:cs typeface="Meiryo UI" pitchFamily="50" charset="-128"/>
              </a:rPr>
              <a:t>環境構築、</a:t>
            </a:r>
            <a:r>
              <a:rPr lang="en-US" altLang="ja-JP" sz="2800" dirty="0" err="1" smtClean="0">
                <a:solidFill>
                  <a:schemeClr val="tx2"/>
                </a:solidFill>
                <a:latin typeface="Meiryo UI" pitchFamily="50" charset="-128"/>
                <a:ea typeface="Meiryo UI" pitchFamily="50" charset="-128"/>
                <a:cs typeface="Meiryo UI" pitchFamily="50" charset="-128"/>
              </a:rPr>
              <a:t>pgAdmin</a:t>
            </a:r>
            <a:r>
              <a:rPr lang="ja-JP" altLang="en-US" sz="2800" dirty="0" smtClean="0">
                <a:solidFill>
                  <a:schemeClr val="tx2"/>
                </a:solidFill>
                <a:latin typeface="Meiryo UI" pitchFamily="50" charset="-128"/>
                <a:ea typeface="Meiryo UI" pitchFamily="50" charset="-128"/>
                <a:cs typeface="Meiryo UI" pitchFamily="50" charset="-128"/>
              </a:rPr>
              <a:t>接続</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25</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 name="正方形/長方形 13"/>
          <p:cNvSpPr/>
          <p:nvPr/>
        </p:nvSpPr>
        <p:spPr>
          <a:xfrm>
            <a:off x="3670326" y="2057400"/>
            <a:ext cx="2691060" cy="1994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8332736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63626"/>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３－８．</a:t>
            </a:r>
            <a:r>
              <a:rPr lang="en-US" altLang="ja-JP" sz="2800" dirty="0" smtClean="0">
                <a:solidFill>
                  <a:schemeClr val="tx2"/>
                </a:solidFill>
                <a:latin typeface="Meiryo UI" pitchFamily="50" charset="-128"/>
                <a:ea typeface="Meiryo UI" pitchFamily="50" charset="-128"/>
                <a:cs typeface="Meiryo UI" pitchFamily="50" charset="-128"/>
              </a:rPr>
              <a:t> </a:t>
            </a:r>
            <a:r>
              <a:rPr lang="en-US" altLang="ja-JP" sz="2800" dirty="0">
                <a:solidFill>
                  <a:schemeClr val="tx2"/>
                </a:solidFill>
                <a:latin typeface="Meiryo UI" pitchFamily="50" charset="-128"/>
                <a:ea typeface="Meiryo UI" pitchFamily="50" charset="-128"/>
                <a:cs typeface="Meiryo UI" pitchFamily="50" charset="-128"/>
              </a:rPr>
              <a:t>PostgreSQL</a:t>
            </a:r>
            <a:r>
              <a:rPr lang="ja-JP" altLang="en-US" sz="2800" dirty="0" smtClean="0">
                <a:solidFill>
                  <a:schemeClr val="tx2"/>
                </a:solidFill>
                <a:latin typeface="Meiryo UI" pitchFamily="50" charset="-128"/>
                <a:ea typeface="Meiryo UI" pitchFamily="50" charset="-128"/>
                <a:cs typeface="Meiryo UI" pitchFamily="50" charset="-128"/>
              </a:rPr>
              <a:t>環境構築、テーブル作成</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26</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 name="正方形/長方形 13"/>
          <p:cNvSpPr/>
          <p:nvPr/>
        </p:nvSpPr>
        <p:spPr>
          <a:xfrm>
            <a:off x="377260" y="1620123"/>
            <a:ext cx="1483071" cy="2285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0" name="正方形/長方形 9"/>
          <p:cNvSpPr/>
          <p:nvPr/>
        </p:nvSpPr>
        <p:spPr>
          <a:xfrm>
            <a:off x="844971" y="5091165"/>
            <a:ext cx="1483071" cy="2285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2723394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3"/>
          <a:stretch>
            <a:fillRect/>
          </a:stretch>
        </p:blipFill>
        <p:spPr>
          <a:xfrm>
            <a:off x="0" y="1063681"/>
            <a:ext cx="9144000" cy="322897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３－９．</a:t>
            </a:r>
            <a:r>
              <a:rPr lang="en-US" altLang="ja-JP" sz="2800" dirty="0" smtClean="0">
                <a:solidFill>
                  <a:schemeClr val="tx2"/>
                </a:solidFill>
                <a:latin typeface="Meiryo UI" pitchFamily="50" charset="-128"/>
                <a:ea typeface="Meiryo UI" pitchFamily="50" charset="-128"/>
                <a:cs typeface="Meiryo UI" pitchFamily="50" charset="-128"/>
              </a:rPr>
              <a:t> </a:t>
            </a:r>
            <a:r>
              <a:rPr lang="en-US" altLang="ja-JP" sz="2800" dirty="0">
                <a:solidFill>
                  <a:schemeClr val="tx2"/>
                </a:solidFill>
                <a:latin typeface="Meiryo UI" pitchFamily="50" charset="-128"/>
                <a:ea typeface="Meiryo UI" pitchFamily="50" charset="-128"/>
                <a:cs typeface="Meiryo UI" pitchFamily="50" charset="-128"/>
              </a:rPr>
              <a:t>PostgreSQL</a:t>
            </a:r>
            <a:r>
              <a:rPr lang="ja-JP" altLang="en-US" sz="2800" dirty="0" smtClean="0">
                <a:solidFill>
                  <a:schemeClr val="tx2"/>
                </a:solidFill>
                <a:latin typeface="Meiryo UI" pitchFamily="50" charset="-128"/>
                <a:ea typeface="Meiryo UI" pitchFamily="50" charset="-128"/>
                <a:cs typeface="Meiryo UI" pitchFamily="50" charset="-128"/>
              </a:rPr>
              <a:t>環境構築、アプリ利用</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27</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 name="正方形/長方形 13"/>
          <p:cNvSpPr/>
          <p:nvPr/>
        </p:nvSpPr>
        <p:spPr>
          <a:xfrm>
            <a:off x="728133" y="3125660"/>
            <a:ext cx="8193397" cy="4811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9" name="正方形/長方形 8"/>
          <p:cNvSpPr/>
          <p:nvPr/>
        </p:nvSpPr>
        <p:spPr>
          <a:xfrm>
            <a:off x="728133" y="2431065"/>
            <a:ext cx="8193397" cy="235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0" name="四角形吹き出し 9"/>
          <p:cNvSpPr/>
          <p:nvPr/>
        </p:nvSpPr>
        <p:spPr>
          <a:xfrm>
            <a:off x="4955463" y="1016290"/>
            <a:ext cx="4126625" cy="1185445"/>
          </a:xfrm>
          <a:prstGeom prst="wedgeRectCallout">
            <a:avLst>
              <a:gd name="adj1" fmla="val -70867"/>
              <a:gd name="adj2" fmla="val 59347"/>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AWS</a:t>
            </a:r>
            <a:r>
              <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の</a:t>
            </a:r>
            <a:r>
              <a:rPr lang="en-US" altLang="ja-JP"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Elastic </a:t>
            </a:r>
            <a:r>
              <a:rPr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Beanstalk</a:t>
            </a:r>
            <a:r>
              <a:rPr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の</a:t>
            </a:r>
            <a:r>
              <a:rPr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Tomcat</a:t>
            </a:r>
            <a:r>
              <a:rPr lang="ja-JP" altLang="en-US"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に</a:t>
            </a:r>
            <a:r>
              <a:rPr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、デフォルトとして、</a:t>
            </a:r>
            <a:r>
              <a:rPr lang="en-US" altLang="ja-JP"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Apache Commons </a:t>
            </a:r>
            <a:r>
              <a:rPr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DBCP</a:t>
            </a:r>
            <a:r>
              <a:rPr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を利用します。</a:t>
            </a:r>
            <a:r>
              <a:rPr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Context.xml</a:t>
            </a:r>
            <a:r>
              <a:rPr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を設定して、</a:t>
            </a:r>
            <a:r>
              <a:rPr lang="en-US" altLang="ja-JP" sz="1400" dirty="0" err="1"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helloworld</a:t>
            </a:r>
            <a:r>
              <a:rPr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サンプルを再びアップロードします。</a:t>
            </a:r>
            <a:endPar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テキスト ボックス 5"/>
          <p:cNvSpPr txBox="1">
            <a:spLocks noChangeArrowheads="1"/>
          </p:cNvSpPr>
          <p:nvPr/>
        </p:nvSpPr>
        <p:spPr bwMode="auto">
          <a:xfrm>
            <a:off x="155575" y="6170909"/>
            <a:ext cx="78080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eaLnBrk="1" hangingPunct="1">
              <a:spcBef>
                <a:spcPts val="0"/>
              </a:spcBef>
              <a:spcAft>
                <a:spcPts val="600"/>
              </a:spcAft>
              <a:buFontTx/>
              <a:buNone/>
            </a:pPr>
            <a:r>
              <a:rPr lang="en-US" altLang="ja-JP" sz="1600" dirty="0" smtClean="0">
                <a:solidFill>
                  <a:schemeClr val="bg1">
                    <a:lumMod val="65000"/>
                  </a:schemeClr>
                </a:solidFill>
                <a:latin typeface="Meiryo UI" pitchFamily="50" charset="-128"/>
                <a:ea typeface="Meiryo UI" pitchFamily="50" charset="-128"/>
                <a:cs typeface="Meiryo UI" pitchFamily="50" charset="-128"/>
              </a:rPr>
              <a:t>(</a:t>
            </a:r>
            <a:r>
              <a:rPr lang="en-US" altLang="ja-JP" sz="1600" dirty="0">
                <a:solidFill>
                  <a:schemeClr val="bg1">
                    <a:lumMod val="65000"/>
                  </a:schemeClr>
                </a:solidFill>
                <a:latin typeface="Meiryo UI" pitchFamily="50" charset="-128"/>
                <a:ea typeface="Meiryo UI" pitchFamily="50" charset="-128"/>
                <a:cs typeface="Meiryo UI" pitchFamily="50" charset="-128"/>
              </a:rPr>
              <a:t>From : https://forums.aws.amazon.com/thread.jspa?messageID=394470)</a:t>
            </a:r>
            <a:endParaRPr lang="en-US" altLang="ja-JP" sz="1600" dirty="0" smtClean="0">
              <a:solidFill>
                <a:schemeClr val="bg1">
                  <a:lumMod val="65000"/>
                </a:schemeClr>
              </a:solidFill>
              <a:latin typeface="Meiryo UI" pitchFamily="50" charset="-128"/>
              <a:ea typeface="Meiryo UI" pitchFamily="50" charset="-128"/>
              <a:cs typeface="Meiryo UI" pitchFamily="50" charset="-128"/>
            </a:endParaRPr>
          </a:p>
        </p:txBody>
      </p:sp>
      <p:pic>
        <p:nvPicPr>
          <p:cNvPr id="7" name="図 6"/>
          <p:cNvPicPr>
            <a:picLocks noChangeAspect="1"/>
          </p:cNvPicPr>
          <p:nvPr/>
        </p:nvPicPr>
        <p:blipFill>
          <a:blip r:embed="rId4"/>
          <a:stretch>
            <a:fillRect/>
          </a:stretch>
        </p:blipFill>
        <p:spPr>
          <a:xfrm>
            <a:off x="0" y="4520440"/>
            <a:ext cx="9144000" cy="1609725"/>
          </a:xfrm>
          <a:prstGeom prst="rect">
            <a:avLst/>
          </a:prstGeom>
        </p:spPr>
      </p:pic>
      <p:sp>
        <p:nvSpPr>
          <p:cNvPr id="11" name="正方形/長方形 10"/>
          <p:cNvSpPr/>
          <p:nvPr/>
        </p:nvSpPr>
        <p:spPr>
          <a:xfrm>
            <a:off x="728133" y="5158037"/>
            <a:ext cx="8193397" cy="713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1053684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3"/>
          <a:stretch>
            <a:fillRect/>
          </a:stretch>
        </p:blipFill>
        <p:spPr>
          <a:xfrm>
            <a:off x="0" y="1063625"/>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３－１０．</a:t>
            </a:r>
            <a:r>
              <a:rPr lang="en-US" altLang="ja-JP" sz="2800" dirty="0" smtClean="0">
                <a:solidFill>
                  <a:schemeClr val="tx2"/>
                </a:solidFill>
                <a:latin typeface="Meiryo UI" pitchFamily="50" charset="-128"/>
                <a:ea typeface="Meiryo UI" pitchFamily="50" charset="-128"/>
                <a:cs typeface="Meiryo UI" pitchFamily="50" charset="-128"/>
              </a:rPr>
              <a:t> </a:t>
            </a:r>
            <a:r>
              <a:rPr lang="en-US" altLang="ja-JP" sz="2800" dirty="0">
                <a:solidFill>
                  <a:schemeClr val="tx2"/>
                </a:solidFill>
                <a:latin typeface="Meiryo UI" pitchFamily="50" charset="-128"/>
                <a:ea typeface="Meiryo UI" pitchFamily="50" charset="-128"/>
                <a:cs typeface="Meiryo UI" pitchFamily="50" charset="-128"/>
              </a:rPr>
              <a:t>PostgreSQL</a:t>
            </a:r>
            <a:r>
              <a:rPr lang="ja-JP" altLang="en-US" sz="2800" dirty="0" smtClean="0">
                <a:solidFill>
                  <a:schemeClr val="tx2"/>
                </a:solidFill>
                <a:latin typeface="Meiryo UI" pitchFamily="50" charset="-128"/>
                <a:ea typeface="Meiryo UI" pitchFamily="50" charset="-128"/>
                <a:cs typeface="Meiryo UI" pitchFamily="50" charset="-128"/>
              </a:rPr>
              <a:t>環境構築、確認</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28</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1" name="図 10"/>
          <p:cNvPicPr>
            <a:picLocks noChangeAspect="1"/>
          </p:cNvPicPr>
          <p:nvPr/>
        </p:nvPicPr>
        <p:blipFill>
          <a:blip r:embed="rId4"/>
          <a:stretch>
            <a:fillRect/>
          </a:stretch>
        </p:blipFill>
        <p:spPr>
          <a:xfrm>
            <a:off x="4272454" y="3451169"/>
            <a:ext cx="4572000" cy="2714625"/>
          </a:xfrm>
          <a:prstGeom prst="rect">
            <a:avLst/>
          </a:prstGeom>
        </p:spPr>
      </p:pic>
      <p:sp>
        <p:nvSpPr>
          <p:cNvPr id="12" name="正方形/長方形 11"/>
          <p:cNvSpPr/>
          <p:nvPr/>
        </p:nvSpPr>
        <p:spPr>
          <a:xfrm>
            <a:off x="7089304" y="4494905"/>
            <a:ext cx="1992784" cy="4869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5" name="正方形/長方形 14"/>
          <p:cNvSpPr/>
          <p:nvPr/>
        </p:nvSpPr>
        <p:spPr>
          <a:xfrm>
            <a:off x="2373151" y="2601309"/>
            <a:ext cx="2892531" cy="2233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5591200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１－２．</a:t>
            </a:r>
            <a:r>
              <a:rPr lang="en-US" altLang="ja-JP" sz="2800" dirty="0" smtClean="0">
                <a:solidFill>
                  <a:schemeClr val="tx2"/>
                </a:solidFill>
                <a:latin typeface="Meiryo UI" pitchFamily="50" charset="-128"/>
                <a:ea typeface="Meiryo UI" pitchFamily="50" charset="-128"/>
                <a:cs typeface="Meiryo UI" pitchFamily="50" charset="-128"/>
              </a:rPr>
              <a:t>IAM</a:t>
            </a:r>
            <a:r>
              <a:rPr lang="ja-JP" altLang="en-US" sz="2800" dirty="0" smtClean="0">
                <a:solidFill>
                  <a:schemeClr val="tx2"/>
                </a:solidFill>
                <a:latin typeface="Meiryo UI" pitchFamily="50" charset="-128"/>
                <a:ea typeface="Meiryo UI" pitchFamily="50" charset="-128"/>
                <a:cs typeface="Meiryo UI" pitchFamily="50" charset="-128"/>
              </a:rPr>
              <a:t>ユーザ作成、サービスメニュー</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0" name="図 19"/>
          <p:cNvPicPr>
            <a:picLocks noChangeAspect="1"/>
          </p:cNvPicPr>
          <p:nvPr/>
        </p:nvPicPr>
        <p:blipFill>
          <a:blip r:embed="rId3"/>
          <a:stretch>
            <a:fillRect/>
          </a:stretch>
        </p:blipFill>
        <p:spPr>
          <a:xfrm>
            <a:off x="0" y="1063625"/>
            <a:ext cx="9144000" cy="5429250"/>
          </a:xfrm>
          <a:prstGeom prst="rect">
            <a:avLst/>
          </a:prstGeom>
        </p:spPr>
      </p:pic>
      <p:sp>
        <p:nvSpPr>
          <p:cNvPr id="26" name="正方形/長方形 25"/>
          <p:cNvSpPr/>
          <p:nvPr/>
        </p:nvSpPr>
        <p:spPr>
          <a:xfrm>
            <a:off x="531320" y="1613790"/>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27" name="正方形/長方形 26"/>
          <p:cNvSpPr/>
          <p:nvPr/>
        </p:nvSpPr>
        <p:spPr>
          <a:xfrm>
            <a:off x="5523733" y="4249259"/>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17428007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5"/>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１－３．</a:t>
            </a:r>
            <a:r>
              <a:rPr lang="en-US" altLang="ja-JP" sz="2800" dirty="0" smtClean="0">
                <a:solidFill>
                  <a:schemeClr val="tx2"/>
                </a:solidFill>
                <a:latin typeface="Meiryo UI" pitchFamily="50" charset="-128"/>
                <a:ea typeface="Meiryo UI" pitchFamily="50" charset="-128"/>
                <a:cs typeface="Meiryo UI" pitchFamily="50" charset="-128"/>
              </a:rPr>
              <a:t>IAM</a:t>
            </a:r>
            <a:r>
              <a:rPr lang="ja-JP" altLang="en-US" sz="2800" dirty="0" smtClean="0">
                <a:solidFill>
                  <a:schemeClr val="tx2"/>
                </a:solidFill>
                <a:latin typeface="Meiryo UI" pitchFamily="50" charset="-128"/>
                <a:ea typeface="Meiryo UI" pitchFamily="50" charset="-128"/>
                <a:cs typeface="Meiryo UI" pitchFamily="50" charset="-128"/>
              </a:rPr>
              <a:t>ユーザ作成、ダッシュボート</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3</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1858250" y="2836348"/>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2987401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5"/>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１－４．</a:t>
            </a:r>
            <a:r>
              <a:rPr lang="en-US" altLang="ja-JP" sz="2800" dirty="0" smtClean="0">
                <a:solidFill>
                  <a:schemeClr val="tx2"/>
                </a:solidFill>
                <a:latin typeface="Meiryo UI" pitchFamily="50" charset="-128"/>
                <a:ea typeface="Meiryo UI" pitchFamily="50" charset="-128"/>
                <a:cs typeface="Meiryo UI" pitchFamily="50" charset="-128"/>
              </a:rPr>
              <a:t>IAM</a:t>
            </a:r>
            <a:r>
              <a:rPr lang="ja-JP" altLang="en-US" sz="2800" dirty="0" smtClean="0">
                <a:solidFill>
                  <a:schemeClr val="tx2"/>
                </a:solidFill>
                <a:latin typeface="Meiryo UI" pitchFamily="50" charset="-128"/>
                <a:ea typeface="Meiryo UI" pitchFamily="50" charset="-128"/>
                <a:cs typeface="Meiryo UI" pitchFamily="50" charset="-128"/>
              </a:rPr>
              <a:t>ユーザ作成、ユーザ一覧</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4</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正方形/長方形 25"/>
          <p:cNvSpPr/>
          <p:nvPr/>
        </p:nvSpPr>
        <p:spPr>
          <a:xfrm>
            <a:off x="1800444" y="1897569"/>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6701221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63624"/>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１－５．</a:t>
            </a:r>
            <a:r>
              <a:rPr lang="en-US" altLang="ja-JP" sz="2800" dirty="0" smtClean="0">
                <a:solidFill>
                  <a:schemeClr val="tx2"/>
                </a:solidFill>
                <a:latin typeface="Meiryo UI" pitchFamily="50" charset="-128"/>
                <a:ea typeface="Meiryo UI" pitchFamily="50" charset="-128"/>
                <a:cs typeface="Meiryo UI" pitchFamily="50" charset="-128"/>
              </a:rPr>
              <a:t>IAM</a:t>
            </a:r>
            <a:r>
              <a:rPr lang="ja-JP" altLang="en-US" sz="2800" dirty="0" smtClean="0">
                <a:solidFill>
                  <a:schemeClr val="tx2"/>
                </a:solidFill>
                <a:latin typeface="Meiryo UI" pitchFamily="50" charset="-128"/>
                <a:ea typeface="Meiryo UI" pitchFamily="50" charset="-128"/>
                <a:cs typeface="Meiryo UI" pitchFamily="50" charset="-128"/>
              </a:rPr>
              <a:t>ユーザ作成、ユーザ追加</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5</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正方形/長方形 25"/>
          <p:cNvSpPr/>
          <p:nvPr/>
        </p:nvSpPr>
        <p:spPr>
          <a:xfrm>
            <a:off x="2951326" y="2867148"/>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9" name="正方形/長方形 8"/>
          <p:cNvSpPr/>
          <p:nvPr/>
        </p:nvSpPr>
        <p:spPr>
          <a:xfrm>
            <a:off x="2951325" y="4392928"/>
            <a:ext cx="2160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0" name="正方形/長方形 9"/>
          <p:cNvSpPr/>
          <p:nvPr/>
        </p:nvSpPr>
        <p:spPr>
          <a:xfrm>
            <a:off x="2951325" y="4952992"/>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1" name="正方形/長方形 10"/>
          <p:cNvSpPr/>
          <p:nvPr/>
        </p:nvSpPr>
        <p:spPr>
          <a:xfrm>
            <a:off x="2951323" y="5723101"/>
            <a:ext cx="3600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2" name="正方形/長方形 11"/>
          <p:cNvSpPr/>
          <p:nvPr/>
        </p:nvSpPr>
        <p:spPr>
          <a:xfrm>
            <a:off x="6256829" y="6014947"/>
            <a:ext cx="1440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5132721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4"/>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a:t>
            </a:r>
            <a:r>
              <a:rPr lang="ja-JP" altLang="en-US" sz="2800" dirty="0">
                <a:solidFill>
                  <a:schemeClr val="tx2"/>
                </a:solidFill>
                <a:latin typeface="Meiryo UI" pitchFamily="50" charset="-128"/>
                <a:ea typeface="Meiryo UI" pitchFamily="50" charset="-128"/>
                <a:cs typeface="Meiryo UI" pitchFamily="50" charset="-128"/>
              </a:rPr>
              <a:t>６</a:t>
            </a:r>
            <a:r>
              <a:rPr lang="ja-JP" altLang="en-US" sz="2800" dirty="0" smtClean="0">
                <a:solidFill>
                  <a:schemeClr val="tx2"/>
                </a:solidFill>
                <a:latin typeface="Meiryo UI" pitchFamily="50" charset="-128"/>
                <a:ea typeface="Meiryo UI" pitchFamily="50" charset="-128"/>
                <a:cs typeface="Meiryo UI" pitchFamily="50" charset="-128"/>
              </a:rPr>
              <a:t>．</a:t>
            </a:r>
            <a:r>
              <a:rPr lang="en-US" altLang="ja-JP" sz="2800" dirty="0" smtClean="0">
                <a:solidFill>
                  <a:schemeClr val="tx2"/>
                </a:solidFill>
                <a:latin typeface="Meiryo UI" pitchFamily="50" charset="-128"/>
                <a:ea typeface="Meiryo UI" pitchFamily="50" charset="-128"/>
                <a:cs typeface="Meiryo UI" pitchFamily="50" charset="-128"/>
              </a:rPr>
              <a:t>IAM</a:t>
            </a:r>
            <a:r>
              <a:rPr lang="ja-JP" altLang="en-US" sz="2800" dirty="0" smtClean="0">
                <a:solidFill>
                  <a:schemeClr val="tx2"/>
                </a:solidFill>
                <a:latin typeface="Meiryo UI" pitchFamily="50" charset="-128"/>
                <a:ea typeface="Meiryo UI" pitchFamily="50" charset="-128"/>
                <a:cs typeface="Meiryo UI" pitchFamily="50" charset="-128"/>
              </a:rPr>
              <a:t>ユーザ作成、アクセス権限</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6</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正方形/長方形 25"/>
          <p:cNvSpPr/>
          <p:nvPr/>
        </p:nvSpPr>
        <p:spPr>
          <a:xfrm>
            <a:off x="4491498" y="2602882"/>
            <a:ext cx="1515164" cy="5344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9" name="正方形/長方形 8"/>
          <p:cNvSpPr/>
          <p:nvPr/>
        </p:nvSpPr>
        <p:spPr>
          <a:xfrm>
            <a:off x="1403268" y="4054038"/>
            <a:ext cx="2160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2" name="正方形/長方形 11"/>
          <p:cNvSpPr/>
          <p:nvPr/>
        </p:nvSpPr>
        <p:spPr>
          <a:xfrm>
            <a:off x="6627319" y="6014947"/>
            <a:ext cx="1080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17569160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63624"/>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a:t>
            </a:r>
            <a:r>
              <a:rPr lang="ja-JP" altLang="en-US" sz="2800" dirty="0">
                <a:solidFill>
                  <a:schemeClr val="tx2"/>
                </a:solidFill>
                <a:latin typeface="Meiryo UI" pitchFamily="50" charset="-128"/>
                <a:ea typeface="Meiryo UI" pitchFamily="50" charset="-128"/>
                <a:cs typeface="Meiryo UI" pitchFamily="50" charset="-128"/>
              </a:rPr>
              <a:t>７</a:t>
            </a:r>
            <a:r>
              <a:rPr lang="ja-JP" altLang="en-US" sz="2800" dirty="0" smtClean="0">
                <a:solidFill>
                  <a:schemeClr val="tx2"/>
                </a:solidFill>
                <a:latin typeface="Meiryo UI" pitchFamily="50" charset="-128"/>
                <a:ea typeface="Meiryo UI" pitchFamily="50" charset="-128"/>
                <a:cs typeface="Meiryo UI" pitchFamily="50" charset="-128"/>
              </a:rPr>
              <a:t>．</a:t>
            </a:r>
            <a:r>
              <a:rPr lang="en-US" altLang="ja-JP" sz="2800" dirty="0" smtClean="0">
                <a:solidFill>
                  <a:schemeClr val="tx2"/>
                </a:solidFill>
                <a:latin typeface="Meiryo UI" pitchFamily="50" charset="-128"/>
                <a:ea typeface="Meiryo UI" pitchFamily="50" charset="-128"/>
                <a:cs typeface="Meiryo UI" pitchFamily="50" charset="-128"/>
              </a:rPr>
              <a:t>IAM</a:t>
            </a:r>
            <a:r>
              <a:rPr lang="ja-JP" altLang="en-US" sz="2800" dirty="0" smtClean="0">
                <a:solidFill>
                  <a:schemeClr val="tx2"/>
                </a:solidFill>
                <a:latin typeface="Meiryo UI" pitchFamily="50" charset="-128"/>
                <a:ea typeface="Meiryo UI" pitchFamily="50" charset="-128"/>
                <a:cs typeface="Meiryo UI" pitchFamily="50" charset="-128"/>
              </a:rPr>
              <a:t>ユーザ作成、タグ追加</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7</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正方形/長方形 11"/>
          <p:cNvSpPr/>
          <p:nvPr/>
        </p:nvSpPr>
        <p:spPr>
          <a:xfrm>
            <a:off x="6627319" y="6014947"/>
            <a:ext cx="1080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8911513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4"/>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１－８．</a:t>
            </a:r>
            <a:r>
              <a:rPr lang="en-US" altLang="ja-JP" sz="2800" dirty="0" smtClean="0">
                <a:solidFill>
                  <a:schemeClr val="tx2"/>
                </a:solidFill>
                <a:latin typeface="Meiryo UI" pitchFamily="50" charset="-128"/>
                <a:ea typeface="Meiryo UI" pitchFamily="50" charset="-128"/>
                <a:cs typeface="Meiryo UI" pitchFamily="50" charset="-128"/>
              </a:rPr>
              <a:t>IAM</a:t>
            </a:r>
            <a:r>
              <a:rPr lang="ja-JP" altLang="en-US" sz="2800" dirty="0" smtClean="0">
                <a:solidFill>
                  <a:schemeClr val="tx2"/>
                </a:solidFill>
                <a:latin typeface="Meiryo UI" pitchFamily="50" charset="-128"/>
                <a:ea typeface="Meiryo UI" pitchFamily="50" charset="-128"/>
                <a:cs typeface="Meiryo UI" pitchFamily="50" charset="-128"/>
              </a:rPr>
              <a:t>ユーザ作成、確認</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8</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正方形/長方形 11"/>
          <p:cNvSpPr/>
          <p:nvPr/>
        </p:nvSpPr>
        <p:spPr>
          <a:xfrm>
            <a:off x="6745561" y="6014947"/>
            <a:ext cx="1080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162603202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FIRST_PUBLISH" val="1"/>
  <p:tag name="ISPRING_LMS_API_VERSION" val="SCORM 1.2"/>
  <p:tag name="ISPRING_ULTRA_SCORM_COURSE_ID" val="2FB98E69-29C4-4A6B-85DC-5AA21706F4F0"/>
  <p:tag name="ISPRING_CMI5_LAUNCH_METHOD" val="any window"/>
  <p:tag name="ISPRING_SCORM_RATE_SLIDES" val="1"/>
  <p:tag name="ISPRINGCLOUDFOLDERID" val="1"/>
  <p:tag name="ISPRINGONLINEFOLDERID" val="1"/>
  <p:tag name="ISPRING_OUTPUT_FOLDER" val="[[&quot;x6\&quot;T{0A1F2BAE-1CEA-4DCF-97F0-F7F7D714EBC9}&quot;,&quot;C:\\Users\\kejun.chang\\Documents\\GitHub\\efw4_online_pp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free&quot;},&quot;advancedSettings&quot;:{&quot;enableTextAllocation&quot;:&quot;T_TRUE&quot;,&quot;viewingFromLocalDrive&quot;:&quot;T_TRUE&quot;,&quot;contentScale&quot;:75,&quot;contentScaleMode&quot;:&quot;SCAL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
  <p:tag name="ISPRING_SCORM_PASSING_SCORE" val="100.000000"/>
  <p:tag name="ISPRING_ULTRA_SCORM_COURCE_TITLE" val="EFW紹介v1.6"/>
  <p:tag name="ISPRING_SCORM_ENDPOINT" val="&lt;endpoint&gt;&lt;enable&gt;0&lt;/enable&gt;&lt;lrs&gt;http://&lt;/lrs&gt;&lt;auth&gt;0&lt;/auth&gt;&lt;login&gt;&lt;/login&gt;&lt;password&gt;&lt;/password&gt;&lt;key&gt;&lt;/key&gt;&lt;name&gt;&lt;/name&gt;&lt;email&gt;&lt;/email&gt;&lt;/endpoint&gt;&#10;"/>
  <p:tag name="ISPRING_SCORM_RATE_QUIZZES" val="0"/>
  <p:tag name="ISPRING_PRESENTATION_TITLE" val="EFW紹介v1.6"/>
</p:tagLst>
</file>

<file path=ppt/theme/theme1.xml><?xml version="1.0" encoding="utf-8"?>
<a:theme xmlns:a="http://schemas.openxmlformats.org/drawingml/2006/main" name="1_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Office ​​テーマ">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kumimoji="1"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defPPr>
      </a:lstStyle>
      <a:style>
        <a:lnRef idx="3">
          <a:schemeClr val="lt1"/>
        </a:lnRef>
        <a:fillRef idx="1">
          <a:schemeClr val="accent5"/>
        </a:fillRef>
        <a:effectRef idx="1">
          <a:schemeClr val="accent5"/>
        </a:effectRef>
        <a:fontRef idx="minor">
          <a:schemeClr val="lt1"/>
        </a:fontRef>
      </a:style>
    </a:sp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37612</TotalTime>
  <Words>904</Words>
  <Application>Microsoft Office PowerPoint</Application>
  <PresentationFormat>画面に合わせる (4:3)</PresentationFormat>
  <Paragraphs>114</Paragraphs>
  <Slides>29</Slides>
  <Notes>29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29</vt:i4>
      </vt:variant>
    </vt:vector>
  </HeadingPairs>
  <TitlesOfParts>
    <vt:vector size="36" baseType="lpstr">
      <vt:lpstr>Meiryo UI</vt:lpstr>
      <vt:lpstr>ＭＳ Ｐゴシック</vt:lpstr>
      <vt:lpstr>MS UI Gothic</vt:lpstr>
      <vt:lpstr>Arial</vt:lpstr>
      <vt:lpstr>Calibri</vt:lpstr>
      <vt:lpstr>Wingdings</vt:lpstr>
      <vt:lpstr>1_Office ​​テーマ</vt:lpstr>
      <vt:lpstr>PowerPoint プレゼンテーション</vt:lpstr>
      <vt:lpstr>１－１．IAMユーザとは</vt:lpstr>
      <vt:lpstr>１－２．IAMユーザ作成、サービスメニュー</vt:lpstr>
      <vt:lpstr>１－３．IAMユーザ作成、ダッシュボート</vt:lpstr>
      <vt:lpstr>１－４．IAMユーザ作成、ユーザ一覧</vt:lpstr>
      <vt:lpstr>１－５．IAMユーザ作成、ユーザ追加</vt:lpstr>
      <vt:lpstr>１－６．IAMユーザ作成、アクセス権限</vt:lpstr>
      <vt:lpstr>１－７．IAMユーザ作成、タグ追加</vt:lpstr>
      <vt:lpstr>１－８．IAMユーザ作成、確認</vt:lpstr>
      <vt:lpstr>１－９．IAMユーザ作成、作成成功</vt:lpstr>
      <vt:lpstr>１－１０．IAMユーザ作成、初回ログイン</vt:lpstr>
      <vt:lpstr>２－１．Elastic Beanstalkとは</vt:lpstr>
      <vt:lpstr>２－２．Tomcat環境構築、サービスメニュー</vt:lpstr>
      <vt:lpstr>２－３．Tomcat環境構築、始める</vt:lpstr>
      <vt:lpstr>２－４．Tomcat環境構築、作成</vt:lpstr>
      <vt:lpstr>２－５．Tomcat環境構築、始める</vt:lpstr>
      <vt:lpstr>２－６．Tomcat環境構築、添付：warの準備</vt:lpstr>
      <vt:lpstr>２－７．Tomcat環境構築、添付：ログ確認</vt:lpstr>
      <vt:lpstr>２－８．Tomcat環境構築、一時停止方法</vt:lpstr>
      <vt:lpstr>３－１．RDS とは</vt:lpstr>
      <vt:lpstr>３－２． PostgreSQL構築、サービスメニュー</vt:lpstr>
      <vt:lpstr>３－３． PostgreSQL環境構築、始める</vt:lpstr>
      <vt:lpstr>３－４． PostgreSQL環境構築、作成</vt:lpstr>
      <vt:lpstr>３－５． PostgreSQL環境構築、接続情報</vt:lpstr>
      <vt:lpstr>３－６． PostgreSQL環境構築、セキュリティグループ</vt:lpstr>
      <vt:lpstr>３－７． PostgreSQL環境構築、pgAdmin接続</vt:lpstr>
      <vt:lpstr>３－８． PostgreSQL環境構築、テーブル作成</vt:lpstr>
      <vt:lpstr>３－９． PostgreSQL環境構築、アプリ利用</vt:lpstr>
      <vt:lpstr>３－１０． PostgreSQL環境構築、確認</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EFW紹介v1.6</dc:title>
  <dc:creator>常 珂軍</dc:creator>
  <cp:lastModifiedBy>常 珂軍</cp:lastModifiedBy>
  <cp:revision>4442</cp:revision>
  <cp:lastPrinted>2012-10-25T09:56:50Z</cp:lastPrinted>
  <dcterms:modified xsi:type="dcterms:W3CDTF">2021-03-26T06:47:54Z</dcterms:modified>
</cp:coreProperties>
</file>